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5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89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B2D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6D3AA8">
              <a:alpha val="40000"/>
            </a:srgbClr>
          </a:solidFill>
          <a:ln w="12700">
            <a:solidFill>
              <a:srgbClr val="6D3AA8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457200"/>
            <a:ext cx="1828800" cy="1828800"/>
          </a:xfrm>
          <a:prstGeom prst="ellipse">
            <a:avLst/>
          </a:prstGeom>
          <a:solidFill>
            <a:srgbClr val="7A42B5">
              <a:alpha val="50000"/>
            </a:srgbClr>
          </a:solidFill>
          <a:ln w="12700">
            <a:solidFill>
              <a:srgbClr val="7A42B5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3017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502920"/>
            <a:ext cx="265176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3774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20040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4BC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CMA Foundation  |  Paper 1 – Fundamentals of Business Laws and Business Communication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36576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B7C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PPT  •  Exam Oriented  •  MCQ Practice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74320" y="4828032"/>
            <a:ext cx="5486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myCMA  |  www.mycma.in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5.6  Do's and Don'ts of Communication through Social Media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36576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Do's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261872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30759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professionalism in all posts and messages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0040" y="1837944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1883664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appropriate language and tone — be courteous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" y="2414016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" y="2459736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confidential business data at all times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990088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57200" y="3035808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queries and feedback promptly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3566160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57200" y="361188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original sources and respect intellectual property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20040" y="4142232"/>
            <a:ext cx="4206240" cy="502920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57200" y="418795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4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and proofread before posting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804672"/>
            <a:ext cx="4206240" cy="36576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46320" y="80467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✘  Don'ts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4754880" y="1261872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892040" y="130759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post confidential or sensitive company information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4754880" y="1837944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892040" y="1883664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abusive, offensive, or inappropriate language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4754880" y="2414016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92040" y="2459736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engage in personal disputes on official handles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2990088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892040" y="3035808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excessive use of emojis — use them cautiously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4754880" y="3566160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892040" y="361188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share unverified or false information</a:t>
            </a:r>
            <a:endParaRPr lang="en-US" sz="950" dirty="0"/>
          </a:p>
        </p:txBody>
      </p:sp>
      <p:sp>
        <p:nvSpPr>
          <p:cNvPr id="34" name="Shape 31"/>
          <p:cNvSpPr/>
          <p:nvPr/>
        </p:nvSpPr>
        <p:spPr>
          <a:xfrm>
            <a:off x="4754880" y="4142232"/>
            <a:ext cx="4206240" cy="502920"/>
          </a:xfrm>
          <a:prstGeom prst="rect">
            <a:avLst/>
          </a:prstGeom>
          <a:solidFill>
            <a:srgbClr val="FFF0F0"/>
          </a:solidFill>
          <a:ln w="12700">
            <a:solidFill>
              <a:srgbClr val="F0B0B0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892040" y="418795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mixing personal and professional content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5.7.1  Letter and Memorandum (Memo)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Letter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298448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0040" y="1298448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29768" y="1353312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Heading / Letterhead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20040" y="1773936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20040" y="1773936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29768" y="1828800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249424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249424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29768" y="2304288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320040" y="2724912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20040" y="2724912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29768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Address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20040" y="3200400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20040" y="3200400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29768" y="3255264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Salutation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468880" y="1298448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2468880" y="1298448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578608" y="1353312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2468880" y="1773936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2468880" y="1773936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2578608" y="1828800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2468880" y="2249424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2468880" y="2249424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2578608" y="2304288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Complimentary Close</a:t>
            </a:r>
            <a:endParaRPr lang="en-US" sz="950" dirty="0"/>
          </a:p>
        </p:txBody>
      </p:sp>
      <p:sp>
        <p:nvSpPr>
          <p:cNvPr id="34" name="Shape 31"/>
          <p:cNvSpPr/>
          <p:nvPr/>
        </p:nvSpPr>
        <p:spPr>
          <a:xfrm>
            <a:off x="2468880" y="2724912"/>
            <a:ext cx="20116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2468880" y="2724912"/>
            <a:ext cx="54864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2578608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Signature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320040" y="3822192"/>
            <a:ext cx="4206240" cy="347472"/>
          </a:xfrm>
          <a:prstGeom prst="rect">
            <a:avLst/>
          </a:prstGeom>
          <a:solidFill>
            <a:srgbClr val="F0EBFA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Types: Quotation Letter | Order Letter | Complaint Letter | Goodwill Letter | Circular Letter | Recovery Letter</a:t>
            </a:r>
            <a:endParaRPr lang="en-US" sz="850" dirty="0"/>
          </a:p>
        </p:txBody>
      </p:sp>
      <p:sp>
        <p:nvSpPr>
          <p:cNvPr id="38" name="Shape 35"/>
          <p:cNvSpPr/>
          <p:nvPr/>
        </p:nvSpPr>
        <p:spPr>
          <a:xfrm>
            <a:off x="4754880" y="804672"/>
            <a:ext cx="420624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84632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Memorandum (Memo)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4754880" y="1298448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4754880" y="1298448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4846320" y="13533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5742432" y="1353312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communication within the organisation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4754880" y="1773936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4754880" y="1773936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4846320" y="18288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 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5742432" y="1828800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To: | From: | Date: | Subject: (No salutation)</a:t>
            </a:r>
            <a:endParaRPr lang="en-US" sz="950" dirty="0"/>
          </a:p>
        </p:txBody>
      </p:sp>
      <p:sp>
        <p:nvSpPr>
          <p:cNvPr id="48" name="Shape 45"/>
          <p:cNvSpPr/>
          <p:nvPr/>
        </p:nvSpPr>
        <p:spPr>
          <a:xfrm>
            <a:off x="4754880" y="2249424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4754880" y="2249424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484632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Nature: </a:t>
            </a:r>
            <a:endParaRPr lang="en-US" sz="950" dirty="0"/>
          </a:p>
        </p:txBody>
      </p:sp>
      <p:sp>
        <p:nvSpPr>
          <p:cNvPr id="51" name="Text 48"/>
          <p:cNvSpPr/>
          <p:nvPr/>
        </p:nvSpPr>
        <p:spPr>
          <a:xfrm>
            <a:off x="5742432" y="2304288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Concise, factual, formal internal document</a:t>
            </a:r>
            <a:endParaRPr lang="en-US" sz="950" dirty="0"/>
          </a:p>
        </p:txBody>
      </p:sp>
      <p:sp>
        <p:nvSpPr>
          <p:cNvPr id="52" name="Shape 49"/>
          <p:cNvSpPr/>
          <p:nvPr/>
        </p:nvSpPr>
        <p:spPr>
          <a:xfrm>
            <a:off x="4754880" y="2724912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3" name="Shape 50"/>
          <p:cNvSpPr/>
          <p:nvPr/>
        </p:nvSpPr>
        <p:spPr>
          <a:xfrm>
            <a:off x="4754880" y="2724912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4846320" y="27797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</a:t>
            </a:r>
            <a:endParaRPr lang="en-US" sz="950" dirty="0"/>
          </a:p>
        </p:txBody>
      </p:sp>
      <p:sp>
        <p:nvSpPr>
          <p:cNvPr id="55" name="Text 52"/>
          <p:cNvSpPr/>
          <p:nvPr/>
        </p:nvSpPr>
        <p:spPr>
          <a:xfrm>
            <a:off x="5742432" y="2779776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Convey policies, decisions, reminders, announcements</a:t>
            </a:r>
            <a:endParaRPr lang="en-US" sz="950" dirty="0"/>
          </a:p>
        </p:txBody>
      </p:sp>
      <p:sp>
        <p:nvSpPr>
          <p:cNvPr id="56" name="Shape 53"/>
          <p:cNvSpPr/>
          <p:nvPr/>
        </p:nvSpPr>
        <p:spPr>
          <a:xfrm>
            <a:off x="4754880" y="3200400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7" name="Shape 54"/>
          <p:cNvSpPr/>
          <p:nvPr/>
        </p:nvSpPr>
        <p:spPr>
          <a:xfrm>
            <a:off x="4754880" y="3200400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4846320" y="325526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Order: </a:t>
            </a:r>
            <a:endParaRPr lang="en-US" sz="950" dirty="0"/>
          </a:p>
        </p:txBody>
      </p:sp>
      <p:sp>
        <p:nvSpPr>
          <p:cNvPr id="59" name="Text 56"/>
          <p:cNvSpPr/>
          <p:nvPr/>
        </p:nvSpPr>
        <p:spPr>
          <a:xfrm>
            <a:off x="5742432" y="3255264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type of memo issued by authority; includes Order No., Subject, Date, Undersigned</a:t>
            </a:r>
            <a:endParaRPr lang="en-US" sz="950" dirty="0"/>
          </a:p>
        </p:txBody>
      </p:sp>
      <p:sp>
        <p:nvSpPr>
          <p:cNvPr id="60" name="Shape 57"/>
          <p:cNvSpPr/>
          <p:nvPr/>
        </p:nvSpPr>
        <p:spPr>
          <a:xfrm>
            <a:off x="4754880" y="3675888"/>
            <a:ext cx="4206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1" name="Shape 58"/>
          <p:cNvSpPr/>
          <p:nvPr/>
        </p:nvSpPr>
        <p:spPr>
          <a:xfrm>
            <a:off x="4754880" y="3675888"/>
            <a:ext cx="54864" cy="402336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62" name="Text 59"/>
          <p:cNvSpPr/>
          <p:nvPr/>
        </p:nvSpPr>
        <p:spPr>
          <a:xfrm>
            <a:off x="4846320" y="373075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</a:t>
            </a:r>
            <a:endParaRPr lang="en-US" sz="950" dirty="0"/>
          </a:p>
        </p:txBody>
      </p:sp>
      <p:sp>
        <p:nvSpPr>
          <p:cNvPr id="63" name="Text 60"/>
          <p:cNvSpPr/>
          <p:nvPr/>
        </p:nvSpPr>
        <p:spPr>
          <a:xfrm>
            <a:off x="5742432" y="3730752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 does NOT include salutation or complimentary close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5.7.2  Report – Formal and Informal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420624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Report is a formal document presenting facts, findings, and recommendations for decision-making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335024"/>
            <a:ext cx="4206240" cy="3474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11480" y="1335024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Report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179222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1792224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48056" y="183794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structured, detailed, and professional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20040" y="234086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20040" y="2340864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48056" y="238658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Includes: Title page, ToC, Executive Summary, Body, Recommendations, Appendix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88950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889504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48056" y="293522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complex subjects – annual reports, research, audit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320040" y="343814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320040" y="3438144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48056" y="348386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Financial Report is uniform across all companies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20040" y="398678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20040" y="3986784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48056" y="403250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in third person; objective tone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4754880" y="1335024"/>
            <a:ext cx="4206240" cy="34747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846320" y="1335024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Report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4754880" y="179222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4754880" y="1792224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882896" y="183794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Short, personal, less structured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4754880" y="234086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4754880" y="2340864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882896" y="238658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routine internal matters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4754880" y="288950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4754880" y="2889504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82896" y="293522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be in memo format or brief letter form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4754880" y="343814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4754880" y="3438144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4882896" y="348386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Includes: Introduction, Findings, Suggestions</a:t>
            </a:r>
            <a:endParaRPr lang="en-US" sz="950" dirty="0"/>
          </a:p>
        </p:txBody>
      </p:sp>
      <p:sp>
        <p:nvSpPr>
          <p:cNvPr id="41" name="Shape 38"/>
          <p:cNvSpPr/>
          <p:nvPr/>
        </p:nvSpPr>
        <p:spPr>
          <a:xfrm>
            <a:off x="4754880" y="3986784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4754880" y="3986784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4882896" y="4032504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in first or second person; conversational tone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5.7.3 – 5.7.4  Business Proposal and Enhancement of Writing Skills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Proposal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298448"/>
            <a:ext cx="42062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0040" y="1298448"/>
            <a:ext cx="64008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38912" y="1335024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438912" y="1554480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Persuade a client/management to approve a plan or project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20040" y="1901952"/>
            <a:ext cx="42062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1901952"/>
            <a:ext cx="64008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38912" y="193852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Types: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38912" y="2157984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Solicited (requested) | Unsolicited (voluntary)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0040" y="2505456"/>
            <a:ext cx="42062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505456"/>
            <a:ext cx="64008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2542032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Components: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438912" y="2761488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| Problem Statement | Proposed Solution | Timeline | Budget | Conclusion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320040" y="3108960"/>
            <a:ext cx="42062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20040" y="3108960"/>
            <a:ext cx="64008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38912" y="3145536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Tone: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438912" y="3364992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Professional, confident, client-focused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20040" y="3712464"/>
            <a:ext cx="42062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320040" y="3712464"/>
            <a:ext cx="64008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38912" y="3749040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Tip: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438912" y="396849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Clearly state benefits and expected outcomes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4754880" y="804672"/>
            <a:ext cx="420624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84632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Enhancement of Writing Skills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4754880" y="1298448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4754880" y="1298448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873752" y="1344168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extensively — builds vocabulary and style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4754880" y="1737360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4754880" y="1737360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73752" y="178308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active voice — clearer and more direct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4754880" y="2176272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4754880" y="2176272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4873752" y="2221992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Brainstorm before writing — organise ideas first</a:t>
            </a:r>
            <a:endParaRPr lang="en-US" sz="950" dirty="0"/>
          </a:p>
        </p:txBody>
      </p:sp>
      <p:sp>
        <p:nvSpPr>
          <p:cNvPr id="41" name="Shape 38"/>
          <p:cNvSpPr/>
          <p:nvPr/>
        </p:nvSpPr>
        <p:spPr>
          <a:xfrm>
            <a:off x="4754880" y="2615184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4754880" y="2615184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4873752" y="2660904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and Edit — check structure, flow, grammar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4754880" y="3054096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4754880" y="3054096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4873752" y="309981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Proofreading — correct spelling, punctuation, syntax</a:t>
            </a:r>
            <a:endParaRPr lang="en-US" sz="950" dirty="0"/>
          </a:p>
        </p:txBody>
      </p:sp>
      <p:sp>
        <p:nvSpPr>
          <p:cNvPr id="47" name="Shape 44"/>
          <p:cNvSpPr/>
          <p:nvPr/>
        </p:nvSpPr>
        <p:spPr>
          <a:xfrm>
            <a:off x="4754880" y="3493008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8" name="Shape 45"/>
          <p:cNvSpPr/>
          <p:nvPr/>
        </p:nvSpPr>
        <p:spPr>
          <a:xfrm>
            <a:off x="4754880" y="3493008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4873752" y="3538728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KISS Principle: Keep It Short and Simple</a:t>
            </a:r>
            <a:endParaRPr lang="en-US" sz="950" dirty="0"/>
          </a:p>
        </p:txBody>
      </p:sp>
      <p:sp>
        <p:nvSpPr>
          <p:cNvPr id="50" name="Shape 47"/>
          <p:cNvSpPr/>
          <p:nvPr/>
        </p:nvSpPr>
        <p:spPr>
          <a:xfrm>
            <a:off x="4754880" y="3931920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1" name="Shape 48"/>
          <p:cNvSpPr/>
          <p:nvPr/>
        </p:nvSpPr>
        <p:spPr>
          <a:xfrm>
            <a:off x="4754880" y="3931920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4873752" y="397764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jargon, ambiguity, and redundant words</a:t>
            </a:r>
            <a:endParaRPr lang="en-US" sz="950" dirty="0"/>
          </a:p>
        </p:txBody>
      </p:sp>
      <p:sp>
        <p:nvSpPr>
          <p:cNvPr id="53" name="Shape 50"/>
          <p:cNvSpPr/>
          <p:nvPr/>
        </p:nvSpPr>
        <p:spPr>
          <a:xfrm>
            <a:off x="4754880" y="4370832"/>
            <a:ext cx="4206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4754880" y="4370832"/>
            <a:ext cx="64008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4873752" y="4416552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proper tone — formal yet reader-friendly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5.8  Intercultural and International Business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420624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Intercultural Communication = Exchange of information between people of different cultural backgrounds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33502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335024"/>
            <a:ext cx="64008" cy="105156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8056" y="140817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Ethnocentrism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48056" y="168249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that one's own culture is superior to others. A major barrier in intercultural communication.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754880" y="133502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335024"/>
            <a:ext cx="64008" cy="105156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82896" y="140817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Sensitivity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82896" y="168249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Awareness and respect for cultural differences in communication styles, customs, and values.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52374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" y="2523744"/>
            <a:ext cx="64008" cy="105156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48056" y="259689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High-Context Cultures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48056" y="287121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Rely heavily on non-verbal cues, implied meaning, and context. e.g., Japan, India, China.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252374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54880" y="2523744"/>
            <a:ext cx="64008" cy="10515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82896" y="259689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Low-Context Cultures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882896" y="287121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is direct, explicit, and mainly through words. e.g., USA, Germany, Australia.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320040" y="371246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3712464"/>
            <a:ext cx="64008" cy="1051560"/>
          </a:xfrm>
          <a:prstGeom prst="rect">
            <a:avLst/>
          </a:prstGeom>
          <a:solidFill>
            <a:srgbClr val="7B4DB8"/>
          </a:solidFill>
          <a:ln w="12700">
            <a:solidFill>
              <a:srgbClr val="7B4DB8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48056" y="378561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B4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Bennett's Stages of Intercultural Sensitivity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448056" y="405993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1: Denial → Stage 2: Defence → Stage 3: Minimization → Stage 4: Acceptance → Stage 5: Adaptation → Stage 6: Integration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3712464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4754880" y="3712464"/>
            <a:ext cx="64008" cy="1051560"/>
          </a:xfrm>
          <a:prstGeom prst="rect">
            <a:avLst/>
          </a:prstGeom>
          <a:solidFill>
            <a:srgbClr val="6B3A9E"/>
          </a:solidFill>
          <a:ln w="12700">
            <a:solidFill>
              <a:srgbClr val="6B3A9E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882896" y="378561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3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Cross-Cultural Training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882896" y="4059936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programmes that improve communication effectiveness between people of different backgrounds.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5.9  Barriers to Business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40233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Barrier is any factor that disrupts the smooth transmission and understanding of a message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316736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316736"/>
            <a:ext cx="64008" cy="10241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8056" y="1389888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/ Environmental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48056" y="1645920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Distance, noise, poor lighting, technical faults. e.g., Network disturbance in virtual meetings.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754880" y="1316736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316736"/>
            <a:ext cx="64008" cy="102412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82896" y="1389888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Psychological / Emotional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82896" y="1645920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Attitude, emotions, halo effect, selective perception, stress, information overload.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487168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" y="2487168"/>
            <a:ext cx="64008" cy="102412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48056" y="2560320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Semantic / Language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48056" y="2816352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word choice, jargon, ambiguity, double meaning. 'Semantic' = meaning-related barrier.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2487168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54880" y="2487168"/>
            <a:ext cx="64008" cy="102412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82896" y="2560320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882896" y="2816352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Differences in values, beliefs, customs. Ethnocentrism is a major cultural barrier.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320040" y="3657600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3657600"/>
            <a:ext cx="64008" cy="1024128"/>
          </a:xfrm>
          <a:prstGeom prst="rect">
            <a:avLst/>
          </a:prstGeom>
          <a:solidFill>
            <a:srgbClr val="7B4DB8"/>
          </a:solidFill>
          <a:ln w="12700">
            <a:solidFill>
              <a:srgbClr val="7B4DB8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48056" y="3730752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B4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448056" y="3986784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structure, rigid hierarchy, excessive levels of management, information filtering.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3657600"/>
            <a:ext cx="4206240" cy="1024128"/>
          </a:xfrm>
          <a:prstGeom prst="rect">
            <a:avLst/>
          </a:prstGeom>
          <a:solidFill>
            <a:srgbClr val="FFF0E8"/>
          </a:solidFill>
          <a:ln w="12700">
            <a:solidFill>
              <a:srgbClr val="E05B2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4754880" y="3657600"/>
            <a:ext cx="64008" cy="102412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882896" y="3730752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Overcome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882896" y="3986784"/>
            <a:ext cx="40050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listening | Simple language | Feedback | Cultural training | Proper channel selection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5.10 – 5.11  Legal Aspects and Use of Graphics &amp; References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Aspects of Business Communication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9844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0040" y="129844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38912" y="131673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Defamation: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438912" y="151790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statement that harms the reputation of a person or organisation.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20040" y="184708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184708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38912" y="186537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Plagiarism: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38912" y="206654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someone else's work or ideas without proper credit.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0040" y="239572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39572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241401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Copyright: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438912" y="261518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the expression of ideas (not ideas themselves). Must credit sources.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320040" y="294436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20040" y="294436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38912" y="296265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Confidentiality: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438912" y="316382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Sensitive business info must be protected and not shared publicly.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20040" y="349300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320040" y="349300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38912" y="351129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Compliance: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438912" y="371246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communication must comply with applicable laws and regulations.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320040" y="404164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20040" y="4041648"/>
            <a:ext cx="64008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38912" y="405993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Lawyer-Client Comm.: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438912" y="426110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Internal, confidential, and professional communication.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4754880" y="804672"/>
            <a:ext cx="420624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846320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Graphics and References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4754880" y="129844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754880" y="129844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873752" y="131673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Graphs &amp; Charts:</a:t>
            </a:r>
            <a:endParaRPr lang="en-US" sz="950" dirty="0"/>
          </a:p>
        </p:txBody>
      </p:sp>
      <p:sp>
        <p:nvSpPr>
          <p:cNvPr id="39" name="Text 36"/>
          <p:cNvSpPr/>
          <p:nvPr/>
        </p:nvSpPr>
        <p:spPr>
          <a:xfrm>
            <a:off x="4873752" y="151790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to show trends, comparisons, and data visually. Pie charts show proportions.</a:t>
            </a:r>
            <a:endParaRPr lang="en-US" sz="900" dirty="0"/>
          </a:p>
        </p:txBody>
      </p:sp>
      <p:sp>
        <p:nvSpPr>
          <p:cNvPr id="40" name="Shape 37"/>
          <p:cNvSpPr/>
          <p:nvPr/>
        </p:nvSpPr>
        <p:spPr>
          <a:xfrm>
            <a:off x="4754880" y="184708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4754880" y="184708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4873752" y="186537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Tables: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4873752" y="206654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Organise large data in rows and columns for easy reference.</a:t>
            </a:r>
            <a:endParaRPr lang="en-US" sz="900" dirty="0"/>
          </a:p>
        </p:txBody>
      </p:sp>
      <p:sp>
        <p:nvSpPr>
          <p:cNvPr id="44" name="Shape 41"/>
          <p:cNvSpPr/>
          <p:nvPr/>
        </p:nvSpPr>
        <p:spPr>
          <a:xfrm>
            <a:off x="4754880" y="239572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4754880" y="239572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4873752" y="241401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Flowcharts: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4873752" y="261518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 process step-by-step visually. Ideal for complex workflows.</a:t>
            </a:r>
            <a:endParaRPr lang="en-US" sz="900" dirty="0"/>
          </a:p>
        </p:txBody>
      </p:sp>
      <p:sp>
        <p:nvSpPr>
          <p:cNvPr id="48" name="Shape 45"/>
          <p:cNvSpPr/>
          <p:nvPr/>
        </p:nvSpPr>
        <p:spPr>
          <a:xfrm>
            <a:off x="4754880" y="294436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4754880" y="294436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4873752" y="296265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Colour Printing:</a:t>
            </a:r>
            <a:endParaRPr lang="en-US" sz="950" dirty="0"/>
          </a:p>
        </p:txBody>
      </p:sp>
      <p:sp>
        <p:nvSpPr>
          <p:cNvPr id="51" name="Text 48"/>
          <p:cNvSpPr/>
          <p:nvPr/>
        </p:nvSpPr>
        <p:spPr>
          <a:xfrm>
            <a:off x="4873752" y="316382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to highlight key documents and important matters.</a:t>
            </a:r>
            <a:endParaRPr lang="en-US" sz="900" dirty="0"/>
          </a:p>
        </p:txBody>
      </p:sp>
      <p:sp>
        <p:nvSpPr>
          <p:cNvPr id="52" name="Shape 49"/>
          <p:cNvSpPr/>
          <p:nvPr/>
        </p:nvSpPr>
        <p:spPr>
          <a:xfrm>
            <a:off x="4754880" y="349300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3" name="Shape 50"/>
          <p:cNvSpPr/>
          <p:nvPr/>
        </p:nvSpPr>
        <p:spPr>
          <a:xfrm>
            <a:off x="4754880" y="349300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4873752" y="351129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References:</a:t>
            </a:r>
            <a:endParaRPr lang="en-US" sz="950" dirty="0"/>
          </a:p>
        </p:txBody>
      </p:sp>
      <p:sp>
        <p:nvSpPr>
          <p:cNvPr id="55" name="Text 52"/>
          <p:cNvSpPr/>
          <p:nvPr/>
        </p:nvSpPr>
        <p:spPr>
          <a:xfrm>
            <a:off x="4873752" y="371246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credibility to communication. Must cite sources properly.</a:t>
            </a:r>
            <a:endParaRPr lang="en-US" sz="900" dirty="0"/>
          </a:p>
        </p:txBody>
      </p:sp>
      <p:sp>
        <p:nvSpPr>
          <p:cNvPr id="56" name="Shape 53"/>
          <p:cNvSpPr/>
          <p:nvPr/>
        </p:nvSpPr>
        <p:spPr>
          <a:xfrm>
            <a:off x="4754880" y="4041648"/>
            <a:ext cx="42062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7" name="Shape 54"/>
          <p:cNvSpPr/>
          <p:nvPr/>
        </p:nvSpPr>
        <p:spPr>
          <a:xfrm>
            <a:off x="4754880" y="4041648"/>
            <a:ext cx="64008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4873752" y="405993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Caution:</a:t>
            </a:r>
            <a:endParaRPr lang="en-US" sz="950" dirty="0"/>
          </a:p>
        </p:txBody>
      </p:sp>
      <p:sp>
        <p:nvSpPr>
          <p:cNvPr id="59" name="Text 56"/>
          <p:cNvSpPr/>
          <p:nvPr/>
        </p:nvSpPr>
        <p:spPr>
          <a:xfrm>
            <a:off x="4873752" y="4261104"/>
            <a:ext cx="40050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Overuse of graphics causes distraction. Use purposefully and in proportion.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Q1: Which of the following is NOT one of the 7 C's of communication?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Clarity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Conciseness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2651760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C. Creativity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Courtesy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 |  The 7 C's are: Clarity, Conciseness, Completeness, Correctness, Courtesy, Concreteness, Coherence. Creativity is NOT one of them.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Q2: The study of body language of a person is called: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Paralanguage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066544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B. Kinesics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Proxemics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Chronemics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 |  Kinesics is the study of body language including gestures, posture, and facial expressions.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Q3: Horizontal communication takes place between: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Superior to subordinate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Subordinate to superior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2651760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C. Employees of the same status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None of the above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 |  Horizontal (or Lateral) communication occurs between employees at the same organisational level.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68680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914400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20040" y="9144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005840" y="9144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core concepts and features of effective Business Communication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1627632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" y="1673352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167335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005840" y="1673352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and distinguish between different types and flows of communication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20040" y="2386584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20040" y="2432304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20040" y="24323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005840" y="2432304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concepts of business writing – letters, memos, reports, and proposals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20040" y="3145536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3191256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20040" y="319125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005840" y="3191256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Recognise barriers to communication and strategies to overcome them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320040" y="3904488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320040" y="3950208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20040" y="39502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1005840" y="3950208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Attempt exam-style MCQs on intercultural, legal, and internet-based communication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Q4: The formal greeting with which a business letter begins is called: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Reference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Subject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Introduction paragraph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3236976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D. Salutation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D  |  Salutation is the formal greeting at the beginning of a business letter (e.g., 'Dear Sir/Madam').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5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Q5: Excessive use of technical jargons and double meaning words is what type of barrier?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Physical Barrier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Psychological Barrier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2651760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C. Semantic Barrier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Cultural Barrier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 |  Semantic barriers arise from ambiguous language, jargon, and double meaning words that cause misunderstanding.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6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Q6: When a person believes his/her culture is superior to others, it is called: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481328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2704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Egoism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066544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1226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Selfishness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2651760"/>
            <a:ext cx="8503920" cy="50292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2651760"/>
            <a:ext cx="64008" cy="50292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C. Ethnocentrism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20040" y="3236976"/>
            <a:ext cx="85039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2826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Discrimination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886200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895344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 |  Ethnocentrism is the belief that one's own cultural group is superior. It is a key barrier in intercultural communication.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Tips &amp; Quick Revision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22960"/>
            <a:ext cx="8503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822960"/>
            <a:ext cx="64008" cy="6858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38912" y="877824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 7 C's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38912" y="113385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Clarity, Conciseness, Completeness, Correctness, Courtesy, Concreteness, Coherence. Not 'Creativity'.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0040" y="1600200"/>
            <a:ext cx="8503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" y="1600200"/>
            <a:ext cx="64008" cy="6858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38912" y="1655064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Kinesics / Proxemics / Haptics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38912" y="191109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Kinesics = body language | Proxemics = space | Haptics = touch | Chronemics = time | Paralanguage = tone.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377440"/>
            <a:ext cx="8503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20040" y="2377440"/>
            <a:ext cx="64008" cy="6858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38912" y="2432304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Flows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438912" y="268833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Downward = boss to staff | Upward = staff to boss | Horizontal = same level | Diagonal = cross-dept.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20040" y="3154680"/>
            <a:ext cx="8503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3154680"/>
            <a:ext cx="64008" cy="6858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38912" y="3209544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Traps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438912" y="346557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Salutation = formal greeting | Memo has NO salutation | Horizontal = same status | Semantic = jargon/double meaning.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20040" y="3931920"/>
            <a:ext cx="8503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320040" y="3931920"/>
            <a:ext cx="64008" cy="6858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38912" y="3986784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Points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38912" y="424281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Defamation = false statement harming rep | Plagiarism = copy without credit | Copyright protects expression of ideas.</a:t>
            </a:r>
            <a:endParaRPr lang="en-US" sz="9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5B2D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6D3AA8">
              <a:alpha val="40000"/>
            </a:srgbClr>
          </a:solidFill>
          <a:ln w="12700">
            <a:solidFill>
              <a:srgbClr val="6D3AA8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457200"/>
            <a:ext cx="1828800" cy="1828800"/>
          </a:xfrm>
          <a:prstGeom prst="ellipse">
            <a:avLst/>
          </a:prstGeom>
          <a:solidFill>
            <a:srgbClr val="7A42B5">
              <a:alpha val="50000"/>
            </a:srgbClr>
          </a:solidFill>
          <a:ln w="12700">
            <a:solidFill>
              <a:srgbClr val="7A42B5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65760"/>
            <a:ext cx="3017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548640"/>
            <a:ext cx="265176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4688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You!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3337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4BC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of luck for your CMA Foundation Exam!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37947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B7C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more resources, visit  www.mycma.in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74320" y="4828032"/>
            <a:ext cx="82296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Paper 1  |  myCMA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 Introduction to Business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22960"/>
            <a:ext cx="8503920" cy="53035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2296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= Sharing of information, ideas, or feelings between two or more parties to achieve a desired outcome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65760" y="1463040"/>
            <a:ext cx="1325880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463040"/>
            <a:ext cx="1325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1691640" y="1655064"/>
            <a:ext cx="365760" cy="914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828800" y="157276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5B25"/>
                </a:solidFill>
              </a:rPr>
              <a:t>▶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2057400" y="1463040"/>
            <a:ext cx="1325880" cy="475488"/>
          </a:xfrm>
          <a:prstGeom prst="rect">
            <a:avLst/>
          </a:prstGeom>
          <a:solidFill>
            <a:srgbClr val="7B4DB8"/>
          </a:solidFill>
          <a:ln w="12700">
            <a:solidFill>
              <a:srgbClr val="7B4DB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057400" y="1463040"/>
            <a:ext cx="1325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383280" y="1655064"/>
            <a:ext cx="365760" cy="914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520440" y="157276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5B25"/>
                </a:solidFill>
              </a:rPr>
              <a:t>▶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3749040" y="1463040"/>
            <a:ext cx="1325880" cy="47548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749040" y="1463040"/>
            <a:ext cx="1325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074920" y="1655064"/>
            <a:ext cx="365760" cy="914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212080" y="157276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5B25"/>
                </a:solidFill>
              </a:rPr>
              <a:t>▶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440680" y="1463040"/>
            <a:ext cx="1325880" cy="475488"/>
          </a:xfrm>
          <a:prstGeom prst="rect">
            <a:avLst/>
          </a:prstGeom>
          <a:solidFill>
            <a:srgbClr val="7B4DB8"/>
          </a:solidFill>
          <a:ln w="12700">
            <a:solidFill>
              <a:srgbClr val="7B4DB8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440680" y="1463040"/>
            <a:ext cx="1325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Decoding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6766560" y="1655064"/>
            <a:ext cx="365760" cy="914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903720" y="157276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5B25"/>
                </a:solidFill>
              </a:rPr>
              <a:t>▶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7132320" y="1463040"/>
            <a:ext cx="1325880" cy="47548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0" y="1463040"/>
            <a:ext cx="1325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Receiver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457200" y="1993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7B4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◄  Feedback  ◄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320040" y="2377440"/>
            <a:ext cx="8503920" cy="365760"/>
          </a:xfrm>
          <a:prstGeom prst="rect">
            <a:avLst/>
          </a:prstGeom>
          <a:noFill/>
          <a:ln/>
        </p:spPr>
        <p:txBody>
          <a:bodyPr wrap="square" lIns="0" tIns="15240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word 'communication' is derived from the Latin word 'communis' meaning 'to share'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320040" y="2779776"/>
            <a:ext cx="8503920" cy="365760"/>
          </a:xfrm>
          <a:prstGeom prst="rect">
            <a:avLst/>
          </a:prstGeom>
          <a:noFill/>
          <a:ln/>
        </p:spPr>
        <p:txBody>
          <a:bodyPr wrap="square" lIns="0" tIns="15240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is goal-oriented, structured, and formal in nature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320040" y="3182112"/>
            <a:ext cx="8503920" cy="365760"/>
          </a:xfrm>
          <a:prstGeom prst="rect">
            <a:avLst/>
          </a:prstGeom>
          <a:noFill/>
          <a:ln/>
        </p:spPr>
        <p:txBody>
          <a:bodyPr wrap="square" lIns="0" tIns="15240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involves internal communication (within org) and external communication (outside org)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320040" y="3584448"/>
            <a:ext cx="8503920" cy="365760"/>
          </a:xfrm>
          <a:prstGeom prst="rect">
            <a:avLst/>
          </a:prstGeom>
          <a:noFill/>
          <a:ln/>
        </p:spPr>
        <p:txBody>
          <a:bodyPr wrap="square" lIns="0" tIns="15240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Noise is any disturbance or barrier that interrupts the smooth flow of communication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 Features of Effective Business Communication – The 7 C's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804672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48056" y="868680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48056" y="1115568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must be clear and easy to understand. Avoid ambiguity.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0040" y="1737360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" y="1737360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48056" y="1801368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Conciseness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48056" y="2048256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and to the point. Avoid unnecessary words.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670048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20040" y="2670048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48056" y="273405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Completeness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448056" y="2980944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required information must be included. No gaps.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20040" y="3602736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3602736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48056" y="3666744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Correctness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448056" y="3913632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 grammar, facts, and syntax. Error-free message.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4800600" y="804672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800600" y="804672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928616" y="868680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Courtesy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928616" y="1115568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Respectful and polite tone. Consider receiver's feelings.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4800600" y="1737360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4800600" y="1737360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928616" y="1801368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Concreteness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4928616" y="2048256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and definite facts and figures. Not vague.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4800600" y="2670048"/>
            <a:ext cx="42976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3" name="Shape 30"/>
          <p:cNvSpPr/>
          <p:nvPr/>
        </p:nvSpPr>
        <p:spPr>
          <a:xfrm>
            <a:off x="4800600" y="2670048"/>
            <a:ext cx="64008" cy="80467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928616" y="273405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Coherence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4928616" y="2980944"/>
            <a:ext cx="4114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Logical, connected, and consistent flow of ideas.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4800600" y="4517136"/>
            <a:ext cx="4297680" cy="201168"/>
          </a:xfrm>
          <a:prstGeom prst="rect">
            <a:avLst/>
          </a:prstGeom>
          <a:solidFill>
            <a:srgbClr val="FFF0E8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46320" y="4526280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Some texts add an 8th 'C' — Considerateness (audience-focused writing)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 Process of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11480" y="896112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11480" y="8961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005840" y="89611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of an Idea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57200" y="1261872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thinks of an idea or information to be communicated — the first step.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754880" y="804672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846320" y="896112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846320" y="8961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5440680" y="89611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92040" y="1261872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converts the idea into symbols: words, images, gestures, etc.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10312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11480" y="2194560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1148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1005840" y="21945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of Channel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57200" y="2560320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Appropriate medium chosen: oral, written, electronic, non-verbal.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4754880" y="210312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846320" y="2194560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84632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5440680" y="21945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Transmission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892040" y="2560320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sent through the selected channel to the receiver.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20040" y="3401568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411480" y="3493008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11480" y="349300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1005840" y="349300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Decoding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457200" y="3858768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Receiver interprets and understands the message.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4754880" y="3401568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4846320" y="3493008"/>
            <a:ext cx="502920" cy="50292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846320" y="349300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5440680" y="349300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4892040" y="3858768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Receiver responds — confirms whether message was understood correctly.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5.4.1  Formal and Informal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41148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Communication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" y="1325880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0040" y="1325880"/>
            <a:ext cx="64008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8056" y="1362456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official channels and hierarchy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20040" y="1947672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20040" y="1947672"/>
            <a:ext cx="64008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48056" y="1984248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and recorded for future reference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569464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569464"/>
            <a:ext cx="64008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48056" y="2606040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official reports, letters, circulars, notices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320040" y="3191256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20040" y="3191256"/>
            <a:ext cx="64008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48056" y="3227832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Advantages: Reliable, authoritative, maintains discipline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20040" y="381304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20040" y="3813048"/>
            <a:ext cx="64008" cy="54864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48056" y="3849624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Disadvantages: Slow, rigid, lacks personal touch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4754880" y="804672"/>
            <a:ext cx="4206240" cy="41148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846320" y="804672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Communication (Grapevine)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4754880" y="1325880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754880" y="1325880"/>
            <a:ext cx="64008" cy="5486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82896" y="1362456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Flows freely without official channels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1947672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4754880" y="1947672"/>
            <a:ext cx="64008" cy="5486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882896" y="1984248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documented; based on social interaction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4754880" y="2569464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4754880" y="2569464"/>
            <a:ext cx="64008" cy="5486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882896" y="2606040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called 'Grapevine' — fast but often inaccurate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4754880" y="3191256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754880" y="3191256"/>
            <a:ext cx="64008" cy="5486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882896" y="3227832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Types: Single Strand, Gossip Chain, Probability Chain, Cluster Chain</a:t>
            </a:r>
            <a:endParaRPr lang="en-US" sz="950" dirty="0"/>
          </a:p>
        </p:txBody>
      </p:sp>
      <p:sp>
        <p:nvSpPr>
          <p:cNvPr id="39" name="Shape 36"/>
          <p:cNvSpPr/>
          <p:nvPr/>
        </p:nvSpPr>
        <p:spPr>
          <a:xfrm>
            <a:off x="4754880" y="381304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4754880" y="3813048"/>
            <a:ext cx="64008" cy="54864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4882896" y="3849624"/>
            <a:ext cx="4005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Advantages: Fast, builds social bonds; Disadvantage: May spread rumours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5.4.2  Verbal, Non-Verbal and Written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274320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93192" y="804672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Verbal Communication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" y="1280160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0040" y="1280160"/>
            <a:ext cx="54864" cy="66751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29768" y="1316736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Face-to-face, phone, meetings, speeches, debates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20040" y="2029968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20040" y="2029968"/>
            <a:ext cx="54864" cy="66751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29768" y="2066544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feedback possible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779776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779776"/>
            <a:ext cx="54864" cy="66751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29768" y="281635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Kinesics: body language | Paralanguage: tone/pitch/speed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320040" y="3529584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20040" y="3529584"/>
            <a:ext cx="54864" cy="66751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29768" y="356616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Proxemics: use of space | Haptics: use of touch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264408" y="804672"/>
            <a:ext cx="274320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337560" y="804672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Non-Verbal Communication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3264408" y="1280160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264408" y="1280160"/>
            <a:ext cx="54864" cy="66751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374136" y="1316736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expressions, gestures, eye contact, posture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3264408" y="2029968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264408" y="2029968"/>
            <a:ext cx="54864" cy="66751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3374136" y="2066544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Chronemics: use of time | Artifacts: use of objects/appearance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3264408" y="2779776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264408" y="2779776"/>
            <a:ext cx="54864" cy="66751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374136" y="281635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for ~55% of total communication impact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3264408" y="3529584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3264408" y="3529584"/>
            <a:ext cx="54864" cy="66751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3374136" y="356616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reinforce or contradict verbal messages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6208776" y="804672"/>
            <a:ext cx="2743200" cy="38404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281928" y="804672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Communication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6208776" y="1280160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6208776" y="1280160"/>
            <a:ext cx="54864" cy="66751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6318504" y="1316736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Letters, emails, memos, reports, notices</a:t>
            </a:r>
            <a:endParaRPr lang="en-US" sz="950" dirty="0"/>
          </a:p>
        </p:txBody>
      </p:sp>
      <p:sp>
        <p:nvSpPr>
          <p:cNvPr id="41" name="Shape 38"/>
          <p:cNvSpPr/>
          <p:nvPr/>
        </p:nvSpPr>
        <p:spPr>
          <a:xfrm>
            <a:off x="6208776" y="2029968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6208776" y="2029968"/>
            <a:ext cx="54864" cy="66751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6318504" y="2066544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legal evidence and permanent record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6208776" y="2779776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6208776" y="2779776"/>
            <a:ext cx="54864" cy="66751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6318504" y="281635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Allows careful thought and revision before sending</a:t>
            </a:r>
            <a:endParaRPr lang="en-US" sz="950" dirty="0"/>
          </a:p>
        </p:txBody>
      </p:sp>
      <p:sp>
        <p:nvSpPr>
          <p:cNvPr id="47" name="Shape 44"/>
          <p:cNvSpPr/>
          <p:nvPr/>
        </p:nvSpPr>
        <p:spPr>
          <a:xfrm>
            <a:off x="6208776" y="3529584"/>
            <a:ext cx="27432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8" name="Shape 45"/>
          <p:cNvSpPr/>
          <p:nvPr/>
        </p:nvSpPr>
        <p:spPr>
          <a:xfrm>
            <a:off x="6208776" y="3529584"/>
            <a:ext cx="54864" cy="66751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6318504" y="356616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Impersonal in nature; no immediate feedback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5.4.3 – 5.4.5  Communication Flows in an Organisation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2296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822960"/>
            <a:ext cx="73152" cy="11430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48056" y="896112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Downward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448056" y="1188720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Superior → Subordinate. Instructions, orders, policies. e.g., Boss to staff.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754880" y="82296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822960"/>
            <a:ext cx="73152" cy="114300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882896" y="896112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6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Upward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4882896" y="1188720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Subordinate → Superior. Feedback, reports, grievances. e.g., Employee to manager.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121408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20040" y="2121408"/>
            <a:ext cx="73152" cy="11430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48056" y="2194560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05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/ Lateral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448056" y="2487168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Between employees at the same level. Coordination and cooperation. e.g., Manager to Manager.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754880" y="2121408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4754880" y="2121408"/>
            <a:ext cx="73152" cy="11430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882896" y="2194560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Diagonal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882896" y="2487168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departments and levels. e.g., Accounts manager communicating directly with IT staff.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20040" y="3419856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320040" y="3419856"/>
            <a:ext cx="73152" cy="1143000"/>
          </a:xfrm>
          <a:prstGeom prst="rect">
            <a:avLst/>
          </a:prstGeom>
          <a:solidFill>
            <a:srgbClr val="7B4DB8"/>
          </a:solidFill>
          <a:ln w="12700">
            <a:solidFill>
              <a:srgbClr val="7B4DB8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48056" y="3493008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7B4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448056" y="3785616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Combines both upward and downward. Flows along organizational hierarchy.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4754880" y="3419856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4754880" y="3419856"/>
            <a:ext cx="73152" cy="1143000"/>
          </a:xfrm>
          <a:prstGeom prst="rect">
            <a:avLst/>
          </a:prstGeom>
          <a:solidFill>
            <a:srgbClr val="6B6B6B"/>
          </a:solidFill>
          <a:ln w="12700">
            <a:solidFill>
              <a:srgbClr val="6B6B6B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882896" y="3493008"/>
            <a:ext cx="4005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Grapevine (Informal)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4882896" y="3785616"/>
            <a:ext cx="40050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Unofficial, unstructured flow. Fast but unreliable. Can be single strand, gossip, cluster, or probability chain.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  Internet Based Business Communication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4008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Communication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438912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804672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has transformed business communication through speed, reach, and cost-efficiency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" y="137160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371600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8056" y="1444752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48056" y="1700784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Formal, documented, global reach. Most widely used business communication tool.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754880" y="137160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371600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82896" y="1444752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Conferencing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82896" y="1700784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face-to-face virtual meetings. e.g., Zoom, MS Teams, Google Meet.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450592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" y="2450592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48056" y="2523744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Messaging / Chat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48056" y="2779776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real-time communication. e.g., Slack, WhatsApp Business.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2450592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54880" y="2450592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82896" y="2523744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882896" y="2779776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LinkedIn, Twitter – used for marketing, branding, and professional networking.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320040" y="3529584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3529584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48056" y="360273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 / Help Portals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448056" y="3858768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Providing Frequently Asked Questions (FAQ) to customers — improves support care.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3529584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4754880" y="3529584"/>
            <a:ext cx="64008" cy="914400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882896" y="3602736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Collaboration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882896" y="3858768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documents and workflows in real-time. e.g., Google Workspace, SharePoint.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2461</Words>
  <Application>Microsoft Office PowerPoint</Application>
  <PresentationFormat>On-screen Show (16:9)</PresentationFormat>
  <Paragraphs>355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Communication – CMA Foundation Paper 1</dc:title>
  <dc:subject>PptxGenJS Presentation</dc:subject>
  <dc:creator>PptxGenJS</dc:creator>
  <cp:lastModifiedBy>OJESH</cp:lastModifiedBy>
  <cp:revision>1</cp:revision>
  <dcterms:created xsi:type="dcterms:W3CDTF">2026-03-13T13:47:58Z</dcterms:created>
  <dcterms:modified xsi:type="dcterms:W3CDTF">2026-03-13T13:51:13Z</dcterms:modified>
</cp:coreProperties>
</file>