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5266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B2D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548640"/>
            <a:ext cx="3200400" cy="3200400"/>
          </a:xfrm>
          <a:prstGeom prst="ellipse">
            <a:avLst/>
          </a:prstGeom>
          <a:solidFill>
            <a:srgbClr val="6D3AA8">
              <a:alpha val="40000"/>
            </a:srgbClr>
          </a:solidFill>
          <a:ln w="12700">
            <a:solidFill>
              <a:srgbClr val="6D3AA8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223760" y="548640"/>
            <a:ext cx="1828800" cy="1828800"/>
          </a:xfrm>
          <a:prstGeom prst="ellipse">
            <a:avLst/>
          </a:prstGeom>
          <a:solidFill>
            <a:srgbClr val="7A42B5">
              <a:alpha val="45000"/>
            </a:srgbClr>
          </a:solidFill>
          <a:ln w="12700">
            <a:solidFill>
              <a:srgbClr val="7A42B5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65760"/>
            <a:ext cx="283464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530352"/>
            <a:ext cx="2505456" cy="140817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2322576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57200" y="29443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Act, 1881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457200" y="354787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4BC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CMA Foundation  |  Paper 1 – Fundamentals of Business Laws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" y="3950208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B7C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PPT  •  Exam Oriented  •  MCQ Practice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74320" y="4828032"/>
            <a:ext cx="5486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myCMA  |  www.mycma.in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 Types of Crossing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38404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General Crossing  [Section 123]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75488" y="1325880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26187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parallel transverse lines drawn across the face of the cheque.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" y="187817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181417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contain words: '&amp; Co.', 'Not Negotiable', 'Account Payee', or nothing.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75488" y="2430475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366467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Effect: Must be paid only through a bank — NOT across the counter.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75488" y="298277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291876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generally crossed cheque can be paid to ANY banker for collection.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20040" y="2596896"/>
            <a:ext cx="8503920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38912" y="2596896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Special Crossing  [Section 124]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475488" y="311810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305409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of a specific banker is written between two parallel lines (or even without lines).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75488" y="3670402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360639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Effect: Can ONLY be paid to the specified bank — not any other banker.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475488" y="4222699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3232" y="4158691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specific banker acts as the collecting bank.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475488" y="4774997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13232" y="4710989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'Not Negotiable' is also added: Restricts further rights of the holder.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320040" y="4187952"/>
            <a:ext cx="8503920" cy="34747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38912" y="41879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'Account Payee' / 'Not Negotiable' Crossing — Additional Restrictions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438912" y="4572000"/>
            <a:ext cx="8321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'Account Payee': Proceeds can be credited ONLY to the payee's account. NOT transferable.  |  'Not Negotiable': Cheque is transferable but transferee does NOT get better title than transferor.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4.5  Dishonour of Cheques – Section 138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138 of the NI Act, 1881 (inserted by Banking, Public Financial Institutions and Negotiable Instruments Laws Amendment Act, 1988): Dishonour of cheque for insufficiency of funds is a CRIMINAL OFFENCE.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152704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46304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Offence: When a cheque is returned by the bank as unpaid due to (a) insufficient funds in the account, or (b) the amount exceeds the limit agreed with the bank.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475488" y="2069287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2005279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138 provides for IMPRISONMENT up to 2 years OR FINE up to TWICE the cheque amount OR BOTH.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75488" y="261152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54751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offence u/s 138 has FOUR ingredients (not three or five): (1) Drawing of cheque, (2) Return unpaid, (3) Issue of notice, (4) Failure to pay.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75488" y="315376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308975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Notice: The payee/holder must give written notice to the drawer within 30 days of receiving memo of dishonour from the bank.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475488" y="3696005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232" y="3631997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Pay: The drawer gets 15 days from receipt of notice to make payment.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475488" y="423824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417423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Filing of Complaint: If drawer fails to pay within 15 days, complaint must be filed within 1 month of expiry of the 15-day period.</a:t>
            </a:r>
            <a:endParaRPr lang="en-US" sz="1150" dirty="0"/>
          </a:p>
        </p:txBody>
      </p:sp>
      <p:sp>
        <p:nvSpPr>
          <p:cNvPr id="22" name="Shape 19"/>
          <p:cNvSpPr/>
          <p:nvPr/>
        </p:nvSpPr>
        <p:spPr>
          <a:xfrm>
            <a:off x="475488" y="478048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471647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Court: Only the Metropolitan Magistrate or Judicial Magistrate of First Class can try such cases.</a:t>
            </a:r>
            <a:endParaRPr lang="en-US" sz="1150" dirty="0"/>
          </a:p>
        </p:txBody>
      </p:sp>
      <p:sp>
        <p:nvSpPr>
          <p:cNvPr id="24" name="Shape 21"/>
          <p:cNvSpPr/>
          <p:nvPr/>
        </p:nvSpPr>
        <p:spPr>
          <a:xfrm>
            <a:off x="475488" y="5322722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3232" y="525871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bank gives notice to the DRAWER upon dishonour of cheque.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4.5  Section 138 – Procedure for Filing Complaint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2743200" cy="166420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0040" y="804672"/>
            <a:ext cx="2743200" cy="38404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411480" y="868680"/>
            <a:ext cx="256032" cy="256032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11480" y="8686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40664" y="868680"/>
            <a:ext cx="22494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Cheque Issued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429768" y="1243584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Drawer issues a cheque for payment of debt or liability. Cheque must be for a legally enforceable debt.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3264408" y="804672"/>
            <a:ext cx="2743200" cy="166420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264408" y="804672"/>
            <a:ext cx="2743200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3355848" y="868680"/>
            <a:ext cx="256032" cy="256032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355848" y="8686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3685032" y="868680"/>
            <a:ext cx="22494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Cheque Dishonoured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3374136" y="1243584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returns the cheque unpaid due to insufficient funds or exceeds arrangement. Bank issues dishonour memo.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6208776" y="804672"/>
            <a:ext cx="2743200" cy="166420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6208776" y="804672"/>
            <a:ext cx="2743200" cy="38404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6300216" y="868680"/>
            <a:ext cx="256032" cy="256032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300216" y="8686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6629400" y="868680"/>
            <a:ext cx="22494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by Payee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6318504" y="1243584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Payee must send written DEMAND NOTICE to drawer within 30 days of receiving the dishonour memo from bank.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320040" y="2633472"/>
            <a:ext cx="2743200" cy="166420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320040" y="2633472"/>
            <a:ext cx="2743200" cy="38404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411480" y="2697480"/>
            <a:ext cx="256032" cy="256032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11480" y="2697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740664" y="2697480"/>
            <a:ext cx="22494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15-Day Window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429768" y="3072384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Drawer gets 15 days from receipt of notice to make payment. This is the LAST chance to avoid criminal liability.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3264408" y="2633472"/>
            <a:ext cx="2743200" cy="166420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3" name="Shape 30"/>
          <p:cNvSpPr/>
          <p:nvPr/>
        </p:nvSpPr>
        <p:spPr>
          <a:xfrm>
            <a:off x="3264408" y="2633472"/>
            <a:ext cx="2743200" cy="38404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3355848" y="2697480"/>
            <a:ext cx="256032" cy="256032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3355848" y="2697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3685032" y="2697480"/>
            <a:ext cx="22494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Complaint Filed</a:t>
            </a:r>
            <a:endParaRPr lang="en-US" sz="1200" dirty="0"/>
          </a:p>
        </p:txBody>
      </p:sp>
      <p:sp>
        <p:nvSpPr>
          <p:cNvPr id="37" name="Text 34"/>
          <p:cNvSpPr/>
          <p:nvPr/>
        </p:nvSpPr>
        <p:spPr>
          <a:xfrm>
            <a:off x="3374136" y="3072384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drawer fails to pay within 15 days, payee must file complaint before Magistrate within 1 month of expiry of 15-day notice period.</a:t>
            </a:r>
            <a:endParaRPr lang="en-US" sz="1000" dirty="0"/>
          </a:p>
        </p:txBody>
      </p:sp>
      <p:sp>
        <p:nvSpPr>
          <p:cNvPr id="38" name="Shape 35"/>
          <p:cNvSpPr/>
          <p:nvPr/>
        </p:nvSpPr>
        <p:spPr>
          <a:xfrm>
            <a:off x="6208776" y="2633472"/>
            <a:ext cx="2743200" cy="1664208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9" name="Shape 36"/>
          <p:cNvSpPr/>
          <p:nvPr/>
        </p:nvSpPr>
        <p:spPr>
          <a:xfrm>
            <a:off x="6208776" y="2633472"/>
            <a:ext cx="2743200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6300216" y="2697480"/>
            <a:ext cx="256032" cy="256032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6300216" y="2697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42" name="Text 39"/>
          <p:cNvSpPr/>
          <p:nvPr/>
        </p:nvSpPr>
        <p:spPr>
          <a:xfrm>
            <a:off x="6629400" y="2697480"/>
            <a:ext cx="22494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&amp; Punishment</a:t>
            </a:r>
            <a:endParaRPr lang="en-US" sz="1200" dirty="0"/>
          </a:p>
        </p:txBody>
      </p:sp>
      <p:sp>
        <p:nvSpPr>
          <p:cNvPr id="43" name="Text 40"/>
          <p:cNvSpPr/>
          <p:nvPr/>
        </p:nvSpPr>
        <p:spPr>
          <a:xfrm>
            <a:off x="6318504" y="3072384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Tried by Metropolitan Magistrate / Judicial Magistrate 1st Class. Punishment: Imprisonment up to 2 years OR Fine up to 2× cheque amount OR Both.</a:t>
            </a:r>
            <a:endParaRPr lang="en-US" sz="1000" dirty="0"/>
          </a:p>
        </p:txBody>
      </p:sp>
      <p:sp>
        <p:nvSpPr>
          <p:cNvPr id="44" name="Shape 41"/>
          <p:cNvSpPr/>
          <p:nvPr/>
        </p:nvSpPr>
        <p:spPr>
          <a:xfrm>
            <a:off x="320040" y="4526280"/>
            <a:ext cx="8503920" cy="347472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438912" y="4526280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Time Limits:  Notice within 30 days of dishonour memo  →  Drawer has 15 days to pay  →  Complaint within 1 month of expiry of 15-day period  |  Punishment: 2 yrs imprisonment OR 2× cheque amount fine OR both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Holder and Holder in Due Course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4206240" cy="38404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Holder  [Section 8]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75488" y="1389888"/>
            <a:ext cx="109728" cy="109728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58368" y="1280160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 entitled to possession of the NI and to receive or recover the amount due on it.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75488" y="1901952"/>
            <a:ext cx="109728" cy="109728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58368" y="1792224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 payee, endorsee or bearer.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75488" y="2414016"/>
            <a:ext cx="109728" cy="109728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58368" y="2304288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holder does NOT necessarily have a good title.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75488" y="2926080"/>
            <a:ext cx="109728" cy="109728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58368" y="2816352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Rights: Can sue in own name; can negotiate the instrument.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75488" y="3438144"/>
            <a:ext cx="109728" cy="109728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58368" y="3328416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have legal possession of the instrument.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754880" y="804672"/>
            <a:ext cx="4206240" cy="38404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873752" y="8046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Holder in Due Course  [Section 9]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4864608" y="1389888"/>
            <a:ext cx="109728" cy="109728"/>
          </a:xfrm>
          <a:prstGeom prst="ellipse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47488" y="1280160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 who possesses a NI and becomes the holder: (1) for consideration, (2) before maturity, (3) without notice of defect in title of transferor.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4864608" y="1901952"/>
            <a:ext cx="109728" cy="109728"/>
          </a:xfrm>
          <a:prstGeom prst="ellipse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047488" y="1792224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Gets BETTER title than the transferor — free from defects.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864608" y="2414016"/>
            <a:ext cx="109728" cy="109728"/>
          </a:xfrm>
          <a:prstGeom prst="ellipse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5047488" y="2304288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three conditions must be satisfied simultaneously.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4864608" y="2926080"/>
            <a:ext cx="109728" cy="109728"/>
          </a:xfrm>
          <a:prstGeom prst="ellipse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047488" y="2816352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Minor: Cannot be a holder in due course (no contractual capacity).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4864608" y="3438144"/>
            <a:ext cx="109728" cy="109728"/>
          </a:xfrm>
          <a:prstGeom prst="ellipse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5047488" y="3328416"/>
            <a:ext cx="38221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minor draws, endorses, delivers NI — ALL parties except the minor are bound.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Endorsement, Negotiation and Important Provisions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Endorsement = Signing on the back of an instrument for the purpose of transferring it to another person. It transfers both the instrument and the rights therein.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1508760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44475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Bearer Instrument: Negotiated by mere DELIVERY (no endorsement needed).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475488" y="2050999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1986991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Instrument: Negotiated by ENDORSEMENT + DELIVERY.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75488" y="259323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52923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Inchoate Instrument (Section 20): An instrument incomplete in one way or another — called an inchoate instrument.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75488" y="313547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307147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Ambiguous Instrument: Can be construed as either PN or BoE — the holder can treat it as either.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475488" y="3677717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232" y="3613709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in words vs. figures: When they differ, the AMOUNT IN WORDS shall prevail [Section 18].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475488" y="421995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415594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Maturity: A bill payable 'at sight' or 'on presentation' is deemed payable ON DEMAND [Section 21].</a:t>
            </a:r>
            <a:endParaRPr lang="en-US" sz="1150" dirty="0"/>
          </a:p>
        </p:txBody>
      </p:sp>
      <p:sp>
        <p:nvSpPr>
          <p:cNvPr id="22" name="Shape 19"/>
          <p:cNvSpPr/>
          <p:nvPr/>
        </p:nvSpPr>
        <p:spPr>
          <a:xfrm>
            <a:off x="475488" y="4762195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4698187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Presumptions u/s 118: (a) for consideration (b) on date it bears (c) before maturity (d) in order of endorsements (e) holder is HiDC (f) lost instrument was duly stamped.</a:t>
            </a:r>
            <a:endParaRPr lang="en-US" sz="1150" dirty="0"/>
          </a:p>
        </p:txBody>
      </p:sp>
      <p:sp>
        <p:nvSpPr>
          <p:cNvPr id="24" name="Shape 21"/>
          <p:cNvSpPr/>
          <p:nvPr/>
        </p:nvSpPr>
        <p:spPr>
          <a:xfrm>
            <a:off x="475488" y="530443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3232" y="524042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deals with Bills of Exchange. Section 6 deals with Cheques. Section 13 defines NI.</a:t>
            </a:r>
            <a:endParaRPr lang="en-US" sz="1150" dirty="0"/>
          </a:p>
        </p:txBody>
      </p:sp>
      <p:sp>
        <p:nvSpPr>
          <p:cNvPr id="26" name="Shape 23"/>
          <p:cNvSpPr/>
          <p:nvPr/>
        </p:nvSpPr>
        <p:spPr>
          <a:xfrm>
            <a:off x="475488" y="584667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13232" y="578266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Quasi-NI: Documents not specifically defined as NI but transferred as per trade custom — Railway Receipt, Government Promissory Note, etc.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Q1: A Promissory Note contains a/an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499616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54480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Unconditional order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20040" y="2103120"/>
            <a:ext cx="8503920" cy="512064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2103120"/>
            <a:ext cx="64008" cy="51206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57200" y="2157984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B. Unconditional undertaking (promise)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320040" y="2706624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761488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Conditional order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320040" y="3310128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364992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Conditional undertaking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320040" y="3913632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922776"/>
            <a:ext cx="8284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B  |  A Promissory Note contains an UNCONDITIONAL UNDERTAKING (promise) by the maker to pay. A Bill of Exchange contains an unconditional ORDER. [Section 4 vs Section 5]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Q2: The Negotiable Instruments Act was enacted in the year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499616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54480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1880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20040" y="2103120"/>
            <a:ext cx="8503920" cy="512064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2103120"/>
            <a:ext cx="64008" cy="51206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57200" y="2157984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B. 1881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320040" y="2706624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761488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1882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320040" y="3310128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364992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1883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320040" y="3913632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Text 17"/>
          <p:cNvSpPr/>
          <p:nvPr/>
        </p:nvSpPr>
        <p:spPr>
          <a:xfrm>
            <a:off x="438912" y="3922776"/>
            <a:ext cx="8284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B  |  The Negotiable Instruments Act was enacted in 1881 and came into force on 1st March 1882. It applies to the whole of India.  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Q3: Upon dishonour of a cheque, the payee can initiate legal action under which Section of the NI Act?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499616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54480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Section 137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20040" y="2103120"/>
            <a:ext cx="8503920" cy="512064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2103120"/>
            <a:ext cx="64008" cy="51206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57200" y="2157984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B. Section 138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320040" y="2706624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761488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Section 175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320040" y="3310128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364992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Section 180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320040" y="3913632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922776"/>
            <a:ext cx="8284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B  |  Section 138 of the NI Act deals with dishonour of cheques for insufficiency of funds. It provides for imprisonment up to 2 years and/or fine up to twice the cheque amount.  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Q4: Where a cheque is crossed GENERALLY, the banker on whom it is drawn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499616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54480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Shall pay it to any person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20040" y="2103120"/>
            <a:ext cx="8503920" cy="512064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2103120"/>
            <a:ext cx="64008" cy="51206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57200" y="2157984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B. Shall not pay it otherwise than to a banker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320040" y="2706624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761488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Shall not pay it to a banker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320040" y="3310128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364992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Shall pay it only to the holder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320040" y="3913632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922776"/>
            <a:ext cx="8284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B  |  Section 126: When a cheque is crossed generally, the banker shall NOT pay it otherwise than to a banker. It must be collected through a bank account — not paid in cash.  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5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Q5: A Holder in Due Course is a person who becomes the holder of an instrument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499616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54480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Before maturity only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20040" y="2103120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2157984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For consideration only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320040" y="2706624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57200" y="2761488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Without notice of defect in title only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320040" y="3310128"/>
            <a:ext cx="8503920" cy="512064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20040" y="3310128"/>
            <a:ext cx="64008" cy="51206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364992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D. All of the above (before maturity + consideration + no notice of defect)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320040" y="3913632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922776"/>
            <a:ext cx="8284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D  |  Section 9: A Holder in Due Course must satisfy ALL THREE conditions: (1) Obtains the NI for consideration, (2) before maturity, and (3) without notice of any defect in title of the transferor.  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77824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20040" y="923544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20040" y="92354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005840" y="923544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meaning and characteristics of Negotiable Instruments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20040" y="1645920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1691640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20040" y="16916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1005840" y="169164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and distinguish Promissory Note, Bill of Exchange and Cheque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320040" y="2414016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20040" y="2459736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20040" y="245973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1005840" y="2459736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Comprehend Crossing of Cheques — types and legal significance</a:t>
            </a:r>
            <a:endParaRPr lang="en-US" sz="1250" dirty="0"/>
          </a:p>
        </p:txBody>
      </p:sp>
      <p:sp>
        <p:nvSpPr>
          <p:cNvPr id="20" name="Shape 17"/>
          <p:cNvSpPr/>
          <p:nvPr/>
        </p:nvSpPr>
        <p:spPr>
          <a:xfrm>
            <a:off x="320040" y="3182112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320040" y="3227832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320040" y="32278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005840" y="3227832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provisions of Section 138 on Dishonour of Cheques</a:t>
            </a:r>
            <a:endParaRPr lang="en-US" sz="1250" dirty="0"/>
          </a:p>
        </p:txBody>
      </p:sp>
      <p:sp>
        <p:nvSpPr>
          <p:cNvPr id="24" name="Shape 21"/>
          <p:cNvSpPr/>
          <p:nvPr/>
        </p:nvSpPr>
        <p:spPr>
          <a:xfrm>
            <a:off x="320040" y="3950208"/>
            <a:ext cx="85039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320040" y="3995928"/>
            <a:ext cx="548640" cy="548640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20040" y="39959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1005840" y="3995928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 exam-style MCQs on the Negotiable Instruments Act, 1881</a:t>
            </a:r>
            <a:endParaRPr lang="en-US" sz="12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MCQ Practice – Question 6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Q6: In case of cheque, which of the following statements is CORRECT?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" y="1499616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554480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Acceptance by the drawee is required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20040" y="2103120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2157984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Grace period of 3 days is allowed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320040" y="2706624"/>
            <a:ext cx="8503920" cy="512064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20040" y="2706624"/>
            <a:ext cx="64008" cy="51206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761488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C. Acceptance by the drawee is NOT required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320040" y="3310128"/>
            <a:ext cx="8503920" cy="512064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364992"/>
            <a:ext cx="8321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It contains an unconditional promise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320040" y="3913632"/>
            <a:ext cx="8503920" cy="530352"/>
          </a:xfrm>
          <a:prstGeom prst="rect">
            <a:avLst/>
          </a:prstGeom>
          <a:solidFill>
            <a:srgbClr val="E8F5E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38912" y="3922776"/>
            <a:ext cx="8284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  |  A cheque does NOT require acceptance by the bank (drawee). A cheque is payable on demand — no grace period. It contains an unconditional ORDER (not a promise). The bank is bound to pay if funds exist. 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 Tips &amp; Quick Revision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20040" y="804672"/>
            <a:ext cx="64008" cy="69494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38912" y="859536"/>
            <a:ext cx="8321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PN vs BoE vs Cheque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38912" y="1133856"/>
            <a:ext cx="8321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PN = Promise (2 parties, no drawee, no acceptance, no stamp on cheque). BoE = Order (3 parties, acceptance required for 'after sight'). Cheque = BoE on specified bank (on demand, no acceptance, no grace period, Sec 138 on dishonour).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20040" y="1581912"/>
            <a:ext cx="8503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1581912"/>
            <a:ext cx="64008" cy="69494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38912" y="1636776"/>
            <a:ext cx="8321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38912" y="1911096"/>
            <a:ext cx="8321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Cheque: Drawer = Account holder, Drawee = Bank, Payee = beneficiary. BoE: Drawer + Drawee + Payee (3 parties). PN: Maker + Payee (2 parties).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2359152"/>
            <a:ext cx="8503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20040" y="2359152"/>
            <a:ext cx="64008" cy="69494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38912" y="2414016"/>
            <a:ext cx="8321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Crossing of Cheques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38912" y="2688336"/>
            <a:ext cx="8321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General: Two parallel lines (paid through any bank). Special: Specific bank named (paid only through that bank). 'Not Negotiable': Transferable but no better title. 'Account Payee': Only payee's account. Crossing affects MODE of payment, not negotiability.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20040" y="3136392"/>
            <a:ext cx="8503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320040" y="3136392"/>
            <a:ext cx="64008" cy="69494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38912" y="3191256"/>
            <a:ext cx="8321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138 – Key Dates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38912" y="3465576"/>
            <a:ext cx="8321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Notice: within 30 days of dishonour memo. Drawer's time to pay: 15 days from notice. Complaint: within 1 month after 15-day period expires. Punishment: 2 yrs imprisonment OR 2× cheque amount fine OR Both.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320040" y="3913632"/>
            <a:ext cx="8503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320040" y="3913632"/>
            <a:ext cx="64008" cy="694944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38912" y="3968496"/>
            <a:ext cx="8321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2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MCQ Traps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438912" y="4242816"/>
            <a:ext cx="8321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PN = unconditional promise (NOT order). Cheque = BoE (not PN). Acceptance NOT required for cheque. Currency note ≠ PN (by statute). Amount in words &gt; figures (words prevail). Holder in Due Course: ALL 3 conditions mandatory. Lost NI: Presumed to be duly stamped.</a:t>
            </a:r>
            <a:endParaRPr lang="en-US" sz="9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5B2D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548640"/>
            <a:ext cx="3200400" cy="3200400"/>
          </a:xfrm>
          <a:prstGeom prst="ellipse">
            <a:avLst/>
          </a:prstGeom>
          <a:solidFill>
            <a:srgbClr val="6D3AA8">
              <a:alpha val="40000"/>
            </a:srgbClr>
          </a:solidFill>
          <a:ln w="12700">
            <a:solidFill>
              <a:srgbClr val="6D3AA8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223760" y="548640"/>
            <a:ext cx="1828800" cy="1828800"/>
          </a:xfrm>
          <a:prstGeom prst="ellipse">
            <a:avLst/>
          </a:prstGeom>
          <a:solidFill>
            <a:srgbClr val="7A42B5">
              <a:alpha val="45000"/>
            </a:srgbClr>
          </a:solidFill>
          <a:ln w="12700">
            <a:solidFill>
              <a:srgbClr val="7A42B5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65760"/>
            <a:ext cx="283464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530352"/>
            <a:ext cx="2505456" cy="140817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2450592"/>
            <a:ext cx="73152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You!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3310128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4BC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of luck for your CMA Foundation Exam!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3785616"/>
            <a:ext cx="6400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B7C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more resources, visit  www.mycma.in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274320" y="4828032"/>
            <a:ext cx="82296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Paper 1  |  myCMA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 Negotiable Instruments Act, 1881 – Introduction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Negotiable Instrument is a document that entitles its holder to receive a certain sum of money and can be transferred from one person to another. [Section 13]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152704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46304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Enacted in 1881, came into force on 1st March 1882 — applicable to whole of India.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" y="207934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201533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in Section 13: 'Promissory Note, Bill of Exchange or Cheque payable to order or bearer.'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75488" y="263164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56763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14 defines negotiation: Transfer of an instrument with the right to receive the money.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75488" y="3183941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3119933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Instruments transferable by delivery alone (bearer) or by endorsement + delivery (order).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475488" y="373623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232" y="367223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Lost instruments: Presumed to be duly stamped — burden of proof on the party claiming otherwise.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475488" y="428853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422452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NOT specifically mentioned but transferable by trade custom = Quasi-negotiable instruments.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75488" y="484083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477682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Negotiable Instruments: Share Certificate with Blank Transfer Deed, Deposit Receipt, Mate Receipt.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 Characteristics of Negotiable Instruments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have certain unique characteristics that distinguish them from ordinary documents of title. These are recognised by law and trade custom.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152704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46304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Transferability: Can be freely transferred from one person to another by delivery or endorsement.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475488" y="2069287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2005279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Title: The transferee (holder in due course) gets a good title free from defects of the transferor.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75488" y="261152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54751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Recovery: The holder can sue in his own name without giving notice to the debtor.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75488" y="315376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308975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Presumptions under Section 118: Every NI was drawn for consideration; made on the date it bears; transferred before maturity; holder is holder in due course.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475488" y="3696005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232" y="3631997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Unconditional Promise/Order: Contains an unconditional promise (PN) or order (BoE/Cheque) to pay.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475488" y="423824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417423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Certain Sum of Money: Payment must be in money only — not goods or services.</a:t>
            </a:r>
            <a:endParaRPr lang="en-US" sz="1150" dirty="0"/>
          </a:p>
        </p:txBody>
      </p:sp>
      <p:sp>
        <p:nvSpPr>
          <p:cNvPr id="22" name="Shape 19"/>
          <p:cNvSpPr/>
          <p:nvPr/>
        </p:nvSpPr>
        <p:spPr>
          <a:xfrm>
            <a:off x="475488" y="478048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471647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Period: 3 days of grace are allowed for payment (not for cheques payable on demand).</a:t>
            </a:r>
            <a:endParaRPr lang="en-US" sz="1150" dirty="0"/>
          </a:p>
        </p:txBody>
      </p:sp>
      <p:sp>
        <p:nvSpPr>
          <p:cNvPr id="24" name="Shape 21"/>
          <p:cNvSpPr/>
          <p:nvPr/>
        </p:nvSpPr>
        <p:spPr>
          <a:xfrm>
            <a:off x="475488" y="5322722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3232" y="525871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Corporation as Party: A corporation can be a party to a NI only if authorized by its Articles of Association.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 Promissory Note  [Section 4]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4: A Promissory Note is 'an instrument in writing (not being a bank-note or a currency-note) containing an unconditional undertaking, signed by the maker, to pay a certain sum of money only to, or to the order of, a certain person, or to the bearer of the instrument.'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152704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46304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Parties: 2 parties — Maker (Promisor, who signs and promises to pay) and Payee (to whom payment is to be made).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475488" y="2069287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2005279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Nature: Contains an UNCONDITIONAL UNDERTAKING (promise) — not an order.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75488" y="261152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54751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Acceptance: NOT required (no drawee). There is no drawer either.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75488" y="315376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308975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Currency Note / Bank Note: NOT a promissory note though it has all features of one (by statute).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475488" y="3696005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232" y="3631997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Stamp: Must be stamped as per the Indian Stamp Act.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475488" y="423824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417423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Period: 3 days of grace allowed if payable after specified time (not on demand).</a:t>
            </a:r>
            <a:endParaRPr lang="en-US" sz="1150" dirty="0"/>
          </a:p>
        </p:txBody>
      </p:sp>
      <p:sp>
        <p:nvSpPr>
          <p:cNvPr id="22" name="Shape 19"/>
          <p:cNvSpPr/>
          <p:nvPr/>
        </p:nvSpPr>
        <p:spPr>
          <a:xfrm>
            <a:off x="475488" y="478048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471647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of Dishonour: NOT required in case of dishonour of a promissory note.</a:t>
            </a:r>
            <a:endParaRPr lang="en-US" sz="1150" dirty="0"/>
          </a:p>
        </p:txBody>
      </p:sp>
      <p:sp>
        <p:nvSpPr>
          <p:cNvPr id="24" name="Shape 21"/>
          <p:cNvSpPr/>
          <p:nvPr/>
        </p:nvSpPr>
        <p:spPr>
          <a:xfrm>
            <a:off x="475488" y="5322722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3232" y="525871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9: PN — Date not required by law but presumed to bear date it was drawn.</a:t>
            </a:r>
            <a:endParaRPr lang="en-US" sz="1150" dirty="0"/>
          </a:p>
        </p:txBody>
      </p:sp>
      <p:sp>
        <p:nvSpPr>
          <p:cNvPr id="26" name="Shape 23"/>
          <p:cNvSpPr/>
          <p:nvPr/>
        </p:nvSpPr>
        <p:spPr>
          <a:xfrm>
            <a:off x="475488" y="5864962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13232" y="580095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Liability: The maker is primarily and unconditionally liable to pay.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 Bill of Exchange  [Section 5]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5: A Bill of Exchange is 'an instrument in writing containing an unconditional order, signed by the maker, directing a certain person to pay a certain sum of money only to, or to the order of, a certain person or to the bearer of the instrument.'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152704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46304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Parties: 3 parties — Drawer (maker), Drawee (person directed to pay), Payee (recipient of payment).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75488" y="2059229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1995221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In some cases, Drawer and Payee can be the same person.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75488" y="2591410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52740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Nature: Contains an UNCONDITIONAL ORDER — not a promise.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75488" y="3123590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305958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Acceptance: REQUIRED if payable after sight (for the bill to become operative).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75488" y="3655771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232" y="3591763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be payable to Bearer on Demand: A bill cannot be made payable to bearer on demand (unlike cheque).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75488" y="4187952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412394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of Dishonour: Required to be given to the drawer and endorsers.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475488" y="472013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465612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Period: 3 days of grace allowed if payable after specified time.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475488" y="525231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3232" y="518830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Acceptor for Honour (Sec. 116): May accept and pay a bill without previous protest.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75488" y="578449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13232" y="572048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Ambiguous Instrument: If an instrument can be either a PN or BoE, it is an ambiguous instrument — holder can treat it as either.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475488" y="6316675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13232" y="6252667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Holder in Due Course: A person who gets possession before maturity, for consideration, without notice of defect in title.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 Cheque  [Section 6]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6: A Cheque is 'a bill of exchange drawn on a specified banker and not expressed to be payable otherwise than on demand.' A cheque is a SPECIES of Bill of Exchange.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152704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46304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Parties: 3 parties — Drawer (account holder who draws), Drawee (specified BANK), Payee (person in whose favour drawn).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75488" y="2059229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1995221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cheque is a BILL OF EXCHANGE (not a promissory note) — drawn on specified banker — payable on demand.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75488" y="2591410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52740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Acceptance: NOT required. Bank is bound to pay on presentation (if funds exist).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75488" y="3123590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305958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Period: NOT allowed. Payable immediately on presentation (on demand).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75488" y="3655771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232" y="3591763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of Dishonour: NOT required for dishonour of cheque (Section 138 proceedings apply instead).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75488" y="4187952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412394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Validity Period: A cheque must be presented within 3 months from date of issue.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475488" y="472013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465612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Electronic Cheque (Sec. 6 Explanation 1(a)): A cheque in electronic form — defined under Section 6.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475488" y="525231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3232" y="518830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Truncated Cheque (Explanation 2): Image-based cheque used in clearing process.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75488" y="5784494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13232" y="572048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Refusal: Bank may refuse payment if — (a) Insufficient funds, (b) Signature mismatch, (c) Stop payment instruction received.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475488" y="6316675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13232" y="6252667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Bearer Cheque: Negotiated by mere delivery. Order Cheque: Requires endorsement + delivery.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 Comparison: Promissory Note vs Bill of Exchange vs Cheque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777240"/>
            <a:ext cx="1828800" cy="320040"/>
          </a:xfrm>
          <a:prstGeom prst="rect">
            <a:avLst/>
          </a:prstGeom>
          <a:solidFill>
            <a:srgbClr val="5B2D8E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74904" y="7772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2176272" y="777240"/>
            <a:ext cx="2194560" cy="320040"/>
          </a:xfrm>
          <a:prstGeom prst="rect">
            <a:avLst/>
          </a:prstGeom>
          <a:solidFill>
            <a:srgbClr val="5B2D8E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231136" y="7772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Promissory Note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4407408" y="777240"/>
            <a:ext cx="2286000" cy="320040"/>
          </a:xfrm>
          <a:prstGeom prst="rect">
            <a:avLst/>
          </a:prstGeom>
          <a:solidFill>
            <a:srgbClr val="5B2D8E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462272" y="7772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 of Exchange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6720840" y="777240"/>
            <a:ext cx="2148840" cy="320040"/>
          </a:xfrm>
          <a:prstGeom prst="rect">
            <a:avLst/>
          </a:prstGeom>
          <a:solidFill>
            <a:srgbClr val="5B2D8E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775704" y="77724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Cheque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320040" y="1115568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74904" y="111556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2176272" y="1115568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2231136" y="111556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4407408" y="1115568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462272" y="1115568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6720840" y="1115568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775704" y="1115568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320040" y="1453896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374904" y="1453896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2176272" y="1453896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2231136" y="1453896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Unconditional Promise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4407408" y="1453896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462272" y="1453896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Unconditional Order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6720840" y="1453896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6775704" y="1453896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Unconditional Order</a:t>
            </a:r>
            <a:endParaRPr lang="en-US" sz="900" dirty="0"/>
          </a:p>
        </p:txBody>
      </p:sp>
      <p:sp>
        <p:nvSpPr>
          <p:cNvPr id="32" name="Shape 29"/>
          <p:cNvSpPr/>
          <p:nvPr/>
        </p:nvSpPr>
        <p:spPr>
          <a:xfrm>
            <a:off x="320040" y="1792224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374904" y="1792224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Parties</a:t>
            </a:r>
            <a:endParaRPr lang="en-US" sz="900" dirty="0"/>
          </a:p>
        </p:txBody>
      </p:sp>
      <p:sp>
        <p:nvSpPr>
          <p:cNvPr id="34" name="Shape 31"/>
          <p:cNvSpPr/>
          <p:nvPr/>
        </p:nvSpPr>
        <p:spPr>
          <a:xfrm>
            <a:off x="2176272" y="1792224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2231136" y="1792224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(Maker &amp; Payee)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4407408" y="1792224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462272" y="1792224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(Drawer, Drawee, Payee)</a:t>
            </a:r>
            <a:endParaRPr lang="en-US" sz="900" dirty="0"/>
          </a:p>
        </p:txBody>
      </p:sp>
      <p:sp>
        <p:nvSpPr>
          <p:cNvPr id="38" name="Shape 35"/>
          <p:cNvSpPr/>
          <p:nvPr/>
        </p:nvSpPr>
        <p:spPr>
          <a:xfrm>
            <a:off x="6720840" y="1792224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6775704" y="1792224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(Drawer, Bank, Payee)</a:t>
            </a:r>
            <a:endParaRPr lang="en-US" sz="900" dirty="0"/>
          </a:p>
        </p:txBody>
      </p:sp>
      <p:sp>
        <p:nvSpPr>
          <p:cNvPr id="40" name="Shape 37"/>
          <p:cNvSpPr/>
          <p:nvPr/>
        </p:nvSpPr>
        <p:spPr>
          <a:xfrm>
            <a:off x="320040" y="2130552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374904" y="2130552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Drawee</a:t>
            </a:r>
            <a:endParaRPr lang="en-US" sz="900" dirty="0"/>
          </a:p>
        </p:txBody>
      </p:sp>
      <p:sp>
        <p:nvSpPr>
          <p:cNvPr id="42" name="Shape 39"/>
          <p:cNvSpPr/>
          <p:nvPr/>
        </p:nvSpPr>
        <p:spPr>
          <a:xfrm>
            <a:off x="2176272" y="2130552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2231136" y="2130552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drawee</a:t>
            </a:r>
            <a:endParaRPr lang="en-US" sz="900" dirty="0"/>
          </a:p>
        </p:txBody>
      </p:sp>
      <p:sp>
        <p:nvSpPr>
          <p:cNvPr id="44" name="Shape 41"/>
          <p:cNvSpPr/>
          <p:nvPr/>
        </p:nvSpPr>
        <p:spPr>
          <a:xfrm>
            <a:off x="4407408" y="2130552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4462272" y="21305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person</a:t>
            </a:r>
            <a:endParaRPr lang="en-US" sz="900" dirty="0"/>
          </a:p>
        </p:txBody>
      </p:sp>
      <p:sp>
        <p:nvSpPr>
          <p:cNvPr id="46" name="Shape 43"/>
          <p:cNvSpPr/>
          <p:nvPr/>
        </p:nvSpPr>
        <p:spPr>
          <a:xfrm>
            <a:off x="6720840" y="2130552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6775704" y="2130552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Specified Bank only</a:t>
            </a:r>
            <a:endParaRPr lang="en-US" sz="900" dirty="0"/>
          </a:p>
        </p:txBody>
      </p:sp>
      <p:sp>
        <p:nvSpPr>
          <p:cNvPr id="48" name="Shape 45"/>
          <p:cNvSpPr/>
          <p:nvPr/>
        </p:nvSpPr>
        <p:spPr>
          <a:xfrm>
            <a:off x="320040" y="2468880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374904" y="24688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</a:t>
            </a:r>
            <a:endParaRPr lang="en-US" sz="900" dirty="0"/>
          </a:p>
        </p:txBody>
      </p:sp>
      <p:sp>
        <p:nvSpPr>
          <p:cNvPr id="50" name="Shape 47"/>
          <p:cNvSpPr/>
          <p:nvPr/>
        </p:nvSpPr>
        <p:spPr>
          <a:xfrm>
            <a:off x="2176272" y="2468880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1" name="Text 48"/>
          <p:cNvSpPr/>
          <p:nvPr/>
        </p:nvSpPr>
        <p:spPr>
          <a:xfrm>
            <a:off x="2231136" y="24688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required</a:t>
            </a:r>
            <a:endParaRPr lang="en-US" sz="900" dirty="0"/>
          </a:p>
        </p:txBody>
      </p:sp>
      <p:sp>
        <p:nvSpPr>
          <p:cNvPr id="52" name="Shape 49"/>
          <p:cNvSpPr/>
          <p:nvPr/>
        </p:nvSpPr>
        <p:spPr>
          <a:xfrm>
            <a:off x="4407408" y="2468880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3" name="Text 50"/>
          <p:cNvSpPr/>
          <p:nvPr/>
        </p:nvSpPr>
        <p:spPr>
          <a:xfrm>
            <a:off x="4462272" y="24688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(after sight)</a:t>
            </a:r>
            <a:endParaRPr lang="en-US" sz="900" dirty="0"/>
          </a:p>
        </p:txBody>
      </p:sp>
      <p:sp>
        <p:nvSpPr>
          <p:cNvPr id="54" name="Shape 51"/>
          <p:cNvSpPr/>
          <p:nvPr/>
        </p:nvSpPr>
        <p:spPr>
          <a:xfrm>
            <a:off x="6720840" y="2468880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6775704" y="246888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required</a:t>
            </a:r>
            <a:endParaRPr lang="en-US" sz="900" dirty="0"/>
          </a:p>
        </p:txBody>
      </p:sp>
      <p:sp>
        <p:nvSpPr>
          <p:cNvPr id="56" name="Shape 53"/>
          <p:cNvSpPr/>
          <p:nvPr/>
        </p:nvSpPr>
        <p:spPr>
          <a:xfrm>
            <a:off x="320040" y="2807208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7" name="Text 54"/>
          <p:cNvSpPr/>
          <p:nvPr/>
        </p:nvSpPr>
        <p:spPr>
          <a:xfrm>
            <a:off x="374904" y="280720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Payable</a:t>
            </a:r>
            <a:endParaRPr lang="en-US" sz="900" dirty="0"/>
          </a:p>
        </p:txBody>
      </p:sp>
      <p:sp>
        <p:nvSpPr>
          <p:cNvPr id="58" name="Shape 55"/>
          <p:cNvSpPr/>
          <p:nvPr/>
        </p:nvSpPr>
        <p:spPr>
          <a:xfrm>
            <a:off x="2176272" y="2807208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59" name="Text 56"/>
          <p:cNvSpPr/>
          <p:nvPr/>
        </p:nvSpPr>
        <p:spPr>
          <a:xfrm>
            <a:off x="2231136" y="280720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demand or future</a:t>
            </a:r>
            <a:endParaRPr lang="en-US" sz="900" dirty="0"/>
          </a:p>
        </p:txBody>
      </p:sp>
      <p:sp>
        <p:nvSpPr>
          <p:cNvPr id="60" name="Shape 57"/>
          <p:cNvSpPr/>
          <p:nvPr/>
        </p:nvSpPr>
        <p:spPr>
          <a:xfrm>
            <a:off x="4407408" y="2807208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61" name="Text 58"/>
          <p:cNvSpPr/>
          <p:nvPr/>
        </p:nvSpPr>
        <p:spPr>
          <a:xfrm>
            <a:off x="4462272" y="2807208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demand or future</a:t>
            </a:r>
            <a:endParaRPr lang="en-US" sz="900" dirty="0"/>
          </a:p>
        </p:txBody>
      </p:sp>
      <p:sp>
        <p:nvSpPr>
          <p:cNvPr id="62" name="Shape 59"/>
          <p:cNvSpPr/>
          <p:nvPr/>
        </p:nvSpPr>
        <p:spPr>
          <a:xfrm>
            <a:off x="6720840" y="2807208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63" name="Text 60"/>
          <p:cNvSpPr/>
          <p:nvPr/>
        </p:nvSpPr>
        <p:spPr>
          <a:xfrm>
            <a:off x="6775704" y="2807208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on demand</a:t>
            </a:r>
            <a:endParaRPr lang="en-US" sz="900" dirty="0"/>
          </a:p>
        </p:txBody>
      </p:sp>
      <p:sp>
        <p:nvSpPr>
          <p:cNvPr id="64" name="Shape 61"/>
          <p:cNvSpPr/>
          <p:nvPr/>
        </p:nvSpPr>
        <p:spPr>
          <a:xfrm>
            <a:off x="320040" y="3145536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65" name="Text 62"/>
          <p:cNvSpPr/>
          <p:nvPr/>
        </p:nvSpPr>
        <p:spPr>
          <a:xfrm>
            <a:off x="374904" y="3145536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Period</a:t>
            </a:r>
            <a:endParaRPr lang="en-US" sz="900" dirty="0"/>
          </a:p>
        </p:txBody>
      </p:sp>
      <p:sp>
        <p:nvSpPr>
          <p:cNvPr id="66" name="Shape 63"/>
          <p:cNvSpPr/>
          <p:nvPr/>
        </p:nvSpPr>
        <p:spPr>
          <a:xfrm>
            <a:off x="2176272" y="3145536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67" name="Text 64"/>
          <p:cNvSpPr/>
          <p:nvPr/>
        </p:nvSpPr>
        <p:spPr>
          <a:xfrm>
            <a:off x="2231136" y="3145536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days (not on demand)</a:t>
            </a:r>
            <a:endParaRPr lang="en-US" sz="900" dirty="0"/>
          </a:p>
        </p:txBody>
      </p:sp>
      <p:sp>
        <p:nvSpPr>
          <p:cNvPr id="68" name="Shape 65"/>
          <p:cNvSpPr/>
          <p:nvPr/>
        </p:nvSpPr>
        <p:spPr>
          <a:xfrm>
            <a:off x="4407408" y="3145536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69" name="Text 66"/>
          <p:cNvSpPr/>
          <p:nvPr/>
        </p:nvSpPr>
        <p:spPr>
          <a:xfrm>
            <a:off x="4462272" y="3145536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days (not on demand)</a:t>
            </a:r>
            <a:endParaRPr lang="en-US" sz="900" dirty="0"/>
          </a:p>
        </p:txBody>
      </p:sp>
      <p:sp>
        <p:nvSpPr>
          <p:cNvPr id="70" name="Shape 67"/>
          <p:cNvSpPr/>
          <p:nvPr/>
        </p:nvSpPr>
        <p:spPr>
          <a:xfrm>
            <a:off x="6720840" y="3145536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71" name="Text 68"/>
          <p:cNvSpPr/>
          <p:nvPr/>
        </p:nvSpPr>
        <p:spPr>
          <a:xfrm>
            <a:off x="6775704" y="3145536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grace period</a:t>
            </a:r>
            <a:endParaRPr lang="en-US" sz="900" dirty="0"/>
          </a:p>
        </p:txBody>
      </p:sp>
      <p:sp>
        <p:nvSpPr>
          <p:cNvPr id="72" name="Shape 69"/>
          <p:cNvSpPr/>
          <p:nvPr/>
        </p:nvSpPr>
        <p:spPr>
          <a:xfrm>
            <a:off x="320040" y="3483864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73" name="Text 70"/>
          <p:cNvSpPr/>
          <p:nvPr/>
        </p:nvSpPr>
        <p:spPr>
          <a:xfrm>
            <a:off x="374904" y="3483864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of Dishonour</a:t>
            </a:r>
            <a:endParaRPr lang="en-US" sz="900" dirty="0"/>
          </a:p>
        </p:txBody>
      </p:sp>
      <p:sp>
        <p:nvSpPr>
          <p:cNvPr id="74" name="Shape 71"/>
          <p:cNvSpPr/>
          <p:nvPr/>
        </p:nvSpPr>
        <p:spPr>
          <a:xfrm>
            <a:off x="2176272" y="3483864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75" name="Text 72"/>
          <p:cNvSpPr/>
          <p:nvPr/>
        </p:nvSpPr>
        <p:spPr>
          <a:xfrm>
            <a:off x="2231136" y="3483864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required</a:t>
            </a:r>
            <a:endParaRPr lang="en-US" sz="900" dirty="0"/>
          </a:p>
        </p:txBody>
      </p:sp>
      <p:sp>
        <p:nvSpPr>
          <p:cNvPr id="76" name="Shape 73"/>
          <p:cNvSpPr/>
          <p:nvPr/>
        </p:nvSpPr>
        <p:spPr>
          <a:xfrm>
            <a:off x="4407408" y="3483864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77" name="Text 74"/>
          <p:cNvSpPr/>
          <p:nvPr/>
        </p:nvSpPr>
        <p:spPr>
          <a:xfrm>
            <a:off x="4462272" y="3483864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900" dirty="0"/>
          </a:p>
        </p:txBody>
      </p:sp>
      <p:sp>
        <p:nvSpPr>
          <p:cNvPr id="78" name="Shape 75"/>
          <p:cNvSpPr/>
          <p:nvPr/>
        </p:nvSpPr>
        <p:spPr>
          <a:xfrm>
            <a:off x="6720840" y="3483864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79" name="Text 76"/>
          <p:cNvSpPr/>
          <p:nvPr/>
        </p:nvSpPr>
        <p:spPr>
          <a:xfrm>
            <a:off x="6775704" y="3483864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required (Sec.138)</a:t>
            </a:r>
            <a:endParaRPr lang="en-US" sz="900" dirty="0"/>
          </a:p>
        </p:txBody>
      </p:sp>
      <p:sp>
        <p:nvSpPr>
          <p:cNvPr id="80" name="Shape 77"/>
          <p:cNvSpPr/>
          <p:nvPr/>
        </p:nvSpPr>
        <p:spPr>
          <a:xfrm>
            <a:off x="320040" y="3822192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81" name="Text 78"/>
          <p:cNvSpPr/>
          <p:nvPr/>
        </p:nvSpPr>
        <p:spPr>
          <a:xfrm>
            <a:off x="374904" y="3822192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Payable to Bearer</a:t>
            </a:r>
            <a:endParaRPr lang="en-US" sz="900" dirty="0"/>
          </a:p>
        </p:txBody>
      </p:sp>
      <p:sp>
        <p:nvSpPr>
          <p:cNvPr id="82" name="Shape 79"/>
          <p:cNvSpPr/>
          <p:nvPr/>
        </p:nvSpPr>
        <p:spPr>
          <a:xfrm>
            <a:off x="2176272" y="3822192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83" name="Text 80"/>
          <p:cNvSpPr/>
          <p:nvPr/>
        </p:nvSpPr>
        <p:spPr>
          <a:xfrm>
            <a:off x="2231136" y="3822192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be made payable to bearer</a:t>
            </a:r>
            <a:endParaRPr lang="en-US" sz="900" dirty="0"/>
          </a:p>
        </p:txBody>
      </p:sp>
      <p:sp>
        <p:nvSpPr>
          <p:cNvPr id="84" name="Shape 81"/>
          <p:cNvSpPr/>
          <p:nvPr/>
        </p:nvSpPr>
        <p:spPr>
          <a:xfrm>
            <a:off x="4407408" y="3822192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85" name="Text 82"/>
          <p:cNvSpPr/>
          <p:nvPr/>
        </p:nvSpPr>
        <p:spPr>
          <a:xfrm>
            <a:off x="4462272" y="382219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be payable to bearer on demand</a:t>
            </a:r>
            <a:endParaRPr lang="en-US" sz="900" dirty="0"/>
          </a:p>
        </p:txBody>
      </p:sp>
      <p:sp>
        <p:nvSpPr>
          <p:cNvPr id="86" name="Shape 83"/>
          <p:cNvSpPr/>
          <p:nvPr/>
        </p:nvSpPr>
        <p:spPr>
          <a:xfrm>
            <a:off x="6720840" y="3822192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87" name="Text 84"/>
          <p:cNvSpPr/>
          <p:nvPr/>
        </p:nvSpPr>
        <p:spPr>
          <a:xfrm>
            <a:off x="6775704" y="3822192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be made bearer</a:t>
            </a:r>
            <a:endParaRPr lang="en-US" sz="900" dirty="0"/>
          </a:p>
        </p:txBody>
      </p:sp>
      <p:sp>
        <p:nvSpPr>
          <p:cNvPr id="88" name="Shape 85"/>
          <p:cNvSpPr/>
          <p:nvPr/>
        </p:nvSpPr>
        <p:spPr>
          <a:xfrm>
            <a:off x="320040" y="4160520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89" name="Text 86"/>
          <p:cNvSpPr/>
          <p:nvPr/>
        </p:nvSpPr>
        <p:spPr>
          <a:xfrm>
            <a:off x="374904" y="41605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Stamp</a:t>
            </a:r>
            <a:endParaRPr lang="en-US" sz="900" dirty="0"/>
          </a:p>
        </p:txBody>
      </p:sp>
      <p:sp>
        <p:nvSpPr>
          <p:cNvPr id="90" name="Shape 87"/>
          <p:cNvSpPr/>
          <p:nvPr/>
        </p:nvSpPr>
        <p:spPr>
          <a:xfrm>
            <a:off x="2176272" y="4160520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91" name="Text 88"/>
          <p:cNvSpPr/>
          <p:nvPr/>
        </p:nvSpPr>
        <p:spPr>
          <a:xfrm>
            <a:off x="2231136" y="41605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900" dirty="0"/>
          </a:p>
        </p:txBody>
      </p:sp>
      <p:sp>
        <p:nvSpPr>
          <p:cNvPr id="92" name="Shape 89"/>
          <p:cNvSpPr/>
          <p:nvPr/>
        </p:nvSpPr>
        <p:spPr>
          <a:xfrm>
            <a:off x="4407408" y="4160520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93" name="Text 90"/>
          <p:cNvSpPr/>
          <p:nvPr/>
        </p:nvSpPr>
        <p:spPr>
          <a:xfrm>
            <a:off x="4462272" y="4160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900" dirty="0"/>
          </a:p>
        </p:txBody>
      </p:sp>
      <p:sp>
        <p:nvSpPr>
          <p:cNvPr id="94" name="Shape 91"/>
          <p:cNvSpPr/>
          <p:nvPr/>
        </p:nvSpPr>
        <p:spPr>
          <a:xfrm>
            <a:off x="6720840" y="4160520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95" name="Text 92"/>
          <p:cNvSpPr/>
          <p:nvPr/>
        </p:nvSpPr>
        <p:spPr>
          <a:xfrm>
            <a:off x="6775704" y="416052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stamp required</a:t>
            </a:r>
            <a:endParaRPr lang="en-US" sz="900" dirty="0"/>
          </a:p>
        </p:txBody>
      </p:sp>
      <p:sp>
        <p:nvSpPr>
          <p:cNvPr id="96" name="Shape 93"/>
          <p:cNvSpPr/>
          <p:nvPr/>
        </p:nvSpPr>
        <p:spPr>
          <a:xfrm>
            <a:off x="320040" y="4498848"/>
            <a:ext cx="1828800" cy="320040"/>
          </a:xfrm>
          <a:prstGeom prst="rect">
            <a:avLst/>
          </a:prstGeom>
          <a:solidFill>
            <a:srgbClr val="F0EBFA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97" name="Text 94"/>
          <p:cNvSpPr/>
          <p:nvPr/>
        </p:nvSpPr>
        <p:spPr>
          <a:xfrm>
            <a:off x="374904" y="449884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Currency Note</a:t>
            </a:r>
            <a:endParaRPr lang="en-US" sz="900" dirty="0"/>
          </a:p>
        </p:txBody>
      </p:sp>
      <p:sp>
        <p:nvSpPr>
          <p:cNvPr id="98" name="Shape 95"/>
          <p:cNvSpPr/>
          <p:nvPr/>
        </p:nvSpPr>
        <p:spPr>
          <a:xfrm>
            <a:off x="2176272" y="4498848"/>
            <a:ext cx="21945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99" name="Text 96"/>
          <p:cNvSpPr/>
          <p:nvPr/>
        </p:nvSpPr>
        <p:spPr>
          <a:xfrm>
            <a:off x="2231136" y="449884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PN (by statute)</a:t>
            </a:r>
            <a:endParaRPr lang="en-US" sz="900" dirty="0"/>
          </a:p>
        </p:txBody>
      </p:sp>
      <p:sp>
        <p:nvSpPr>
          <p:cNvPr id="100" name="Shape 97"/>
          <p:cNvSpPr/>
          <p:nvPr/>
        </p:nvSpPr>
        <p:spPr>
          <a:xfrm>
            <a:off x="4407408" y="4498848"/>
            <a:ext cx="228600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01" name="Text 98"/>
          <p:cNvSpPr/>
          <p:nvPr/>
        </p:nvSpPr>
        <p:spPr>
          <a:xfrm>
            <a:off x="4462272" y="4498848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  <p:sp>
        <p:nvSpPr>
          <p:cNvPr id="102" name="Shape 99"/>
          <p:cNvSpPr/>
          <p:nvPr/>
        </p:nvSpPr>
        <p:spPr>
          <a:xfrm>
            <a:off x="6720840" y="4498848"/>
            <a:ext cx="21488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B8E8"/>
            </a:solidFill>
            <a:prstDash val="solid"/>
          </a:ln>
        </p:spPr>
      </p:sp>
      <p:sp>
        <p:nvSpPr>
          <p:cNvPr id="103" name="Text 100"/>
          <p:cNvSpPr/>
          <p:nvPr/>
        </p:nvSpPr>
        <p:spPr>
          <a:xfrm>
            <a:off x="6775704" y="4498848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DE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E05B25"/>
          </a:solidFill>
          <a:ln w="12700">
            <a:solidFill>
              <a:srgbClr val="E05B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 Crossing of Cheques – Meaning and Purpose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3A1A6E"/>
          </a:solidFill>
          <a:ln w="12700">
            <a:solidFill>
              <a:srgbClr val="3A1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4828032"/>
            <a:ext cx="68580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Negotiable Instruments Act, 1881  |  CMA Foundation – Paper 1</a:t>
            </a:r>
            <a:endParaRPr lang="en-US" sz="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223760" y="4462272"/>
            <a:ext cx="1554480" cy="5029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04672"/>
            <a:ext cx="8503920" cy="56692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804672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Crossing = Drawing two parallel transverse lines on the face of the cheque, with or without words. Crossing restricts the mode of payment — it CANNOT be paid across the counter (cash).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1508760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44475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of Crossing: Protects the drawer from fraud. The crossed cheque can ONLY be paid through a bank account (not in cash).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" y="206105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13232" y="199705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Crossing affects the MODE of payment but does NOT affect the NEGOTIABILITY of the cheque.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75488" y="2613355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13232" y="2549347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cross? Maker/Drawer of cheque, the Holder, or the Banker.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75488" y="316565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3232" y="310164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123: General Crossing — two parallel transverse lines with or without 'and company' or '&amp; Co.' or 'Not Negotiable'.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475488" y="3717950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232" y="365394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124: Special Crossing — name of a specific banker written between two parallel lines (or without lines).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475488" y="4270248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13232" y="420624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Cheque: NOT crossed — payable across the counter in cash. Also called 'uncrossed cheque'.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75488" y="4822546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" y="475853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Crossed Cheque: Cannot be paid over the counter — must be deposited in a bank account for collection.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475488" y="5374843"/>
            <a:ext cx="128016" cy="128016"/>
          </a:xfrm>
          <a:prstGeom prst="ellipse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13232" y="5310835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'Not Negotiable' Crossing: The cheque can still be transferred but the transferee does NOT get better title than the transferor.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3554</Words>
  <Application>Microsoft Office PowerPoint</Application>
  <PresentationFormat>On-screen Show (16:9)</PresentationFormat>
  <Paragraphs>295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Negotiable Instruments Act, 1881 – CMA Foundation Paper 1</dc:title>
  <dc:subject>PptxGenJS Presentation</dc:subject>
  <dc:creator>PptxGenJS</dc:creator>
  <cp:lastModifiedBy>OJESH</cp:lastModifiedBy>
  <cp:revision>2</cp:revision>
  <dcterms:created xsi:type="dcterms:W3CDTF">2026-03-15T11:05:53Z</dcterms:created>
  <dcterms:modified xsi:type="dcterms:W3CDTF">2026-03-15T11:14:51Z</dcterms:modified>
</cp:coreProperties>
</file>